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4"/>
  </p:notesMasterIdLst>
  <p:sldIdLst>
    <p:sldId id="256" r:id="rId2"/>
    <p:sldId id="329" r:id="rId3"/>
    <p:sldId id="287" r:id="rId4"/>
    <p:sldId id="292" r:id="rId5"/>
    <p:sldId id="293" r:id="rId6"/>
    <p:sldId id="276" r:id="rId7"/>
    <p:sldId id="294" r:id="rId8"/>
    <p:sldId id="33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4" r:id="rId18"/>
    <p:sldId id="305" r:id="rId19"/>
    <p:sldId id="306" r:id="rId20"/>
    <p:sldId id="313" r:id="rId21"/>
    <p:sldId id="315" r:id="rId22"/>
    <p:sldId id="316" r:id="rId23"/>
    <p:sldId id="280" r:id="rId24"/>
    <p:sldId id="281" r:id="rId25"/>
    <p:sldId id="317" r:id="rId26"/>
    <p:sldId id="318" r:id="rId27"/>
    <p:sldId id="319" r:id="rId28"/>
    <p:sldId id="320" r:id="rId29"/>
    <p:sldId id="321" r:id="rId30"/>
    <p:sldId id="322" r:id="rId31"/>
    <p:sldId id="327" r:id="rId32"/>
    <p:sldId id="323" r:id="rId33"/>
    <p:sldId id="326" r:id="rId34"/>
    <p:sldId id="330" r:id="rId35"/>
    <p:sldId id="331" r:id="rId36"/>
    <p:sldId id="324" r:id="rId37"/>
    <p:sldId id="325" r:id="rId38"/>
    <p:sldId id="257" r:id="rId39"/>
    <p:sldId id="332" r:id="rId40"/>
    <p:sldId id="333" r:id="rId41"/>
    <p:sldId id="290" r:id="rId42"/>
    <p:sldId id="291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9A5BD3-A2A4-46CD-BBC0-A705796E9DFC}">
          <p14:sldIdLst>
            <p14:sldId id="256"/>
            <p14:sldId id="329"/>
            <p14:sldId id="287"/>
            <p14:sldId id="292"/>
            <p14:sldId id="293"/>
            <p14:sldId id="276"/>
            <p14:sldId id="294"/>
            <p14:sldId id="33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4"/>
            <p14:sldId id="305"/>
            <p14:sldId id="306"/>
            <p14:sldId id="313"/>
            <p14:sldId id="315"/>
            <p14:sldId id="316"/>
            <p14:sldId id="280"/>
            <p14:sldId id="281"/>
            <p14:sldId id="317"/>
            <p14:sldId id="318"/>
            <p14:sldId id="319"/>
            <p14:sldId id="320"/>
            <p14:sldId id="321"/>
            <p14:sldId id="322"/>
            <p14:sldId id="327"/>
            <p14:sldId id="323"/>
            <p14:sldId id="326"/>
            <p14:sldId id="330"/>
            <p14:sldId id="331"/>
            <p14:sldId id="324"/>
            <p14:sldId id="325"/>
            <p14:sldId id="257"/>
            <p14:sldId id="332"/>
            <p14:sldId id="333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5400" autoAdjust="0"/>
  </p:normalViewPr>
  <p:slideViewPr>
    <p:cSldViewPr snapToGrid="0">
      <p:cViewPr varScale="1">
        <p:scale>
          <a:sx n="86" d="100"/>
          <a:sy n="86" d="100"/>
        </p:scale>
        <p:origin x="8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0" d="100"/>
          <a:sy n="60" d="100"/>
        </p:scale>
        <p:origin x="315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BFBC3D-6CC1-46C5-BD72-D659F3FCADA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694215-D6ED-459C-97FD-6A967553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5763" y="177800"/>
            <a:ext cx="3646487" cy="205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0947" y="2407533"/>
            <a:ext cx="6412831" cy="6620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5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762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537284"/>
            <a:ext cx="5608320" cy="45970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76213"/>
            <a:ext cx="5165725" cy="290645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1257" y="3189515"/>
            <a:ext cx="6466114" cy="579807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34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762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537283"/>
            <a:ext cx="5808044" cy="5292683"/>
          </a:xfrm>
        </p:spPr>
        <p:txBody>
          <a:bodyPr/>
          <a:lstStyle/>
          <a:p>
            <a:pPr marL="60325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96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2745" y="128087"/>
            <a:ext cx="5011443" cy="2819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8442" y="2947737"/>
            <a:ext cx="6737684" cy="6208295"/>
          </a:xfrm>
        </p:spPr>
        <p:txBody>
          <a:bodyPr/>
          <a:lstStyle/>
          <a:p>
            <a:pPr marL="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128588"/>
            <a:ext cx="5105400" cy="2871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2979" y="3104147"/>
            <a:ext cx="6364705" cy="6051885"/>
          </a:xfrm>
        </p:spPr>
        <p:txBody>
          <a:bodyPr/>
          <a:lstStyle/>
          <a:p>
            <a:pPr marL="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64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9" y="2382253"/>
            <a:ext cx="6328610" cy="6617368"/>
          </a:xfrm>
        </p:spPr>
        <p:txBody>
          <a:bodyPr/>
          <a:lstStyle/>
          <a:p>
            <a:pPr marL="0"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72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569" y="2382253"/>
            <a:ext cx="6557210" cy="6617368"/>
          </a:xfrm>
        </p:spPr>
        <p:txBody>
          <a:bodyPr/>
          <a:lstStyle/>
          <a:p>
            <a:pPr marL="0"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21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569" y="2382253"/>
            <a:ext cx="6557210" cy="6617368"/>
          </a:xfrm>
        </p:spPr>
        <p:txBody>
          <a:bodyPr/>
          <a:lstStyle/>
          <a:p>
            <a:pPr marL="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94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568" y="2233612"/>
            <a:ext cx="6792210" cy="7062787"/>
          </a:xfrm>
        </p:spPr>
        <p:txBody>
          <a:bodyPr/>
          <a:lstStyle/>
          <a:p>
            <a:pPr marL="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96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569" y="2382253"/>
            <a:ext cx="6557210" cy="6617368"/>
          </a:xfrm>
        </p:spPr>
        <p:txBody>
          <a:bodyPr/>
          <a:lstStyle/>
          <a:p>
            <a:pPr marL="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4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040" y="343902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681663"/>
            <a:ext cx="5608320" cy="4452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30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4288" y="200025"/>
            <a:ext cx="4691062" cy="2640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537" y="2840039"/>
            <a:ext cx="6641431" cy="6315994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0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4288" y="200025"/>
            <a:ext cx="4691062" cy="2640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4695" y="2840039"/>
            <a:ext cx="6509084" cy="636412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32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6143" y="118493"/>
            <a:ext cx="3603625" cy="202713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569" y="2145628"/>
            <a:ext cx="6557210" cy="7022435"/>
          </a:xfrm>
        </p:spPr>
        <p:txBody>
          <a:bodyPr/>
          <a:lstStyle/>
          <a:p>
            <a:pPr marL="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1948" y="150813"/>
            <a:ext cx="5078639" cy="285745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0632" y="3008271"/>
            <a:ext cx="6581273" cy="61838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8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3588" y="103188"/>
            <a:ext cx="3068637" cy="1727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253" y="1925053"/>
            <a:ext cx="6761747" cy="72309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3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3588" y="103188"/>
            <a:ext cx="3068637" cy="1727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253" y="1925053"/>
            <a:ext cx="6761747" cy="72309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3588" y="103188"/>
            <a:ext cx="3068637" cy="1727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253" y="1925053"/>
            <a:ext cx="6761747" cy="72309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64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569" y="2382252"/>
            <a:ext cx="6557210" cy="6761747"/>
          </a:xfrm>
        </p:spPr>
        <p:txBody>
          <a:bodyPr/>
          <a:lstStyle/>
          <a:p>
            <a:pPr marL="0" lvl="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89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20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569" y="2382253"/>
            <a:ext cx="6557210" cy="6617368"/>
          </a:xfrm>
        </p:spPr>
        <p:txBody>
          <a:bodyPr/>
          <a:lstStyle/>
          <a:p>
            <a:pPr marL="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5296" y="178202"/>
            <a:ext cx="5052570" cy="284279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2821" y="3171463"/>
            <a:ext cx="6497053" cy="58401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95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568" y="2233613"/>
            <a:ext cx="6717631" cy="676600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74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9559" y="2233613"/>
            <a:ext cx="6484219" cy="6766008"/>
          </a:xfrm>
        </p:spPr>
        <p:txBody>
          <a:bodyPr/>
          <a:lstStyle/>
          <a:p>
            <a:pPr marL="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8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569" y="2233613"/>
            <a:ext cx="6557210" cy="6766008"/>
          </a:xfrm>
        </p:spPr>
        <p:txBody>
          <a:bodyPr/>
          <a:lstStyle/>
          <a:p>
            <a:pPr marL="0"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34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4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333" y="113877"/>
            <a:ext cx="4723131" cy="26574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2771311"/>
            <a:ext cx="6416040" cy="6349829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686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129117"/>
            <a:ext cx="4337050" cy="244020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2569324"/>
            <a:ext cx="6654800" cy="6828675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81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569" y="2382253"/>
            <a:ext cx="6557210" cy="6617368"/>
          </a:xfrm>
        </p:spPr>
        <p:txBody>
          <a:bodyPr/>
          <a:lstStyle/>
          <a:p>
            <a:pPr marL="58738"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971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569" y="2382253"/>
            <a:ext cx="6557210" cy="6617368"/>
          </a:xfrm>
        </p:spPr>
        <p:txBody>
          <a:bodyPr/>
          <a:lstStyle/>
          <a:p>
            <a:pPr marL="0"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5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6400" y="61384"/>
            <a:ext cx="3956050" cy="222584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7066" y="2159000"/>
            <a:ext cx="6633633" cy="7048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953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569" y="2382253"/>
            <a:ext cx="6557210" cy="6617368"/>
          </a:xfrm>
        </p:spPr>
        <p:txBody>
          <a:bodyPr/>
          <a:lstStyle/>
          <a:p>
            <a:pPr lvl="2"/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4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0163" y="93663"/>
            <a:ext cx="4610100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2505" y="2779295"/>
            <a:ext cx="6605337" cy="63165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430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9913" y="127000"/>
            <a:ext cx="3744912" cy="2106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569" y="2382253"/>
            <a:ext cx="6557210" cy="6617368"/>
          </a:xfrm>
        </p:spPr>
        <p:txBody>
          <a:bodyPr/>
          <a:lstStyle/>
          <a:p>
            <a:pPr marL="58738"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33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5438" y="112713"/>
            <a:ext cx="3895725" cy="219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0133" y="2304439"/>
            <a:ext cx="6646334" cy="69919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027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6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5525" y="177800"/>
            <a:ext cx="5053013" cy="2843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253" y="3171463"/>
            <a:ext cx="6713621" cy="59725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0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63513"/>
            <a:ext cx="4348162" cy="2446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4853" y="2658978"/>
            <a:ext cx="6545179" cy="65090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55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762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7041" y="3537283"/>
            <a:ext cx="6256421" cy="52926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762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7041" y="3537283"/>
            <a:ext cx="6256421" cy="52926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5525" y="177800"/>
            <a:ext cx="5053013" cy="2843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171463"/>
            <a:ext cx="5608320" cy="57757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94215-D6ED-459C-97FD-6A967553DC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7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7560-EE99-4088-83F5-F272E332463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7E6A-D6AB-47D0-A2AC-54A48A0C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7560-EE99-4088-83F5-F272E332463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7E6A-D6AB-47D0-A2AC-54A48A0C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0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7560-EE99-4088-83F5-F272E332463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7E6A-D6AB-47D0-A2AC-54A48A0C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7560-EE99-4088-83F5-F272E332463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7E6A-D6AB-47D0-A2AC-54A48A0C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6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7560-EE99-4088-83F5-F272E332463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7E6A-D6AB-47D0-A2AC-54A48A0C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7560-EE99-4088-83F5-F272E332463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7E6A-D6AB-47D0-A2AC-54A48A0C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9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7560-EE99-4088-83F5-F272E332463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7E6A-D6AB-47D0-A2AC-54A48A0C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0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7560-EE99-4088-83F5-F272E332463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7E6A-D6AB-47D0-A2AC-54A48A0C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8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7560-EE99-4088-83F5-F272E332463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7E6A-D6AB-47D0-A2AC-54A48A0C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0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7560-EE99-4088-83F5-F272E332463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7E6A-D6AB-47D0-A2AC-54A48A0C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2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7560-EE99-4088-83F5-F272E332463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7E6A-D6AB-47D0-A2AC-54A48A0C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6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B7560-EE99-4088-83F5-F272E332463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7E6A-D6AB-47D0-A2AC-54A48A0C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8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areeroutlook/2020/data-on-display/mobile/education-pay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programs/coe/indicator_cbc.as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stable/2109580?seq=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ss.princeton.edu/books/paperback/9780691096193/the-game-of-lif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aweb.org/articles?id=10.1257/jep.23.4.95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ourpvyc.net/files/history_of_rowing.pdf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stable/10.1086/505067?seq=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papers.repec.org/article/oupqjecon/v_3a117_3ay_3a2002_3ai_3a4_3ap_3a1491-1527.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stor.eu/bitstream/10419/170895/1/dp10911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ks.harvard.edu/sites/default/files/centers/taubman/files/kindergarten_final.pd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ber.org/papers/w16474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rizzo@rochester.edu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nsus.gov/library/publications/2020/demo/p60-270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content/dam/Census/library/publications/2020/demo/p60-270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firefox-b-1-d&amp;q=a+million+reasons#wptab=s:H4sIAAAAAAAAAONgVuLVT9c3NEw2LLMwjy80esTozS3w8sc9YSmnSWtOXmO04eIKzsgvd80rySypFNLjYoOyVLgEpVB1ajBI8XOhCvHsYtJLSU1LLM0piS9JTLLKTrbSzy0tzkzWL0pNzi9KycxLj0_OKS0uSS2yyqksykwuXsQqlpuZk5OZn6dQlJpYnJ9XrACRAAAqUtt-qQAAA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828676"/>
            <a:ext cx="11972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Does It Pay to Attend an </a:t>
            </a:r>
          </a:p>
          <a:p>
            <a:pPr algn="ctr"/>
            <a:r>
              <a:rPr lang="en-US" sz="9600" b="1" dirty="0" smtClean="0">
                <a:solidFill>
                  <a:schemeClr val="accent4">
                    <a:lumMod val="75000"/>
                  </a:schemeClr>
                </a:solidFill>
              </a:rPr>
              <a:t>Elite</a:t>
            </a:r>
            <a:r>
              <a:rPr lang="en-US" sz="9600" b="1" dirty="0" smtClean="0"/>
              <a:t> College?</a:t>
            </a:r>
          </a:p>
        </p:txBody>
      </p:sp>
    </p:spTree>
    <p:extLst>
      <p:ext uri="{BB962C8B-B14F-4D97-AF65-F5344CB8AC3E}">
        <p14:creationId xmlns:p14="http://schemas.microsoft.com/office/powerpoint/2010/main" val="32421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Is The Investment Worth It?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Stocks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48206" y="5567492"/>
            <a:ext cx="10509974" cy="1134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Annual Average Returns in Stocks: A </a:t>
            </a:r>
            <a:r>
              <a:rPr lang="en-US" sz="2400" dirty="0" smtClean="0">
                <a:solidFill>
                  <a:srgbClr val="FF0000"/>
                </a:solidFill>
              </a:rPr>
              <a:t>risky</a:t>
            </a:r>
            <a:r>
              <a:rPr lang="en-US" sz="2400" dirty="0" smtClean="0"/>
              <a:t> 9.6% per year</a:t>
            </a:r>
          </a:p>
          <a:p>
            <a:pPr algn="ctr"/>
            <a:r>
              <a:rPr lang="en-US" sz="2400" dirty="0" smtClean="0"/>
              <a:t> It is a 6.4% </a:t>
            </a:r>
            <a:r>
              <a:rPr lang="en-US" sz="2400" b="1" dirty="0" smtClean="0"/>
              <a:t>real </a:t>
            </a:r>
            <a:r>
              <a:rPr lang="en-US" sz="2400" dirty="0" smtClean="0"/>
              <a:t>return (controlling for inflation), double in 11 years</a:t>
            </a:r>
          </a:p>
          <a:p>
            <a:pPr algn="ctr"/>
            <a:r>
              <a:rPr lang="en-US" sz="2400" dirty="0" smtClean="0"/>
              <a:t>29 years with NEGATIVE returns (&gt; every 4 years)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920" b="2790"/>
          <a:stretch/>
        </p:blipFill>
        <p:spPr>
          <a:xfrm>
            <a:off x="1071062" y="793818"/>
            <a:ext cx="9951980" cy="4739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79" y="1424699"/>
            <a:ext cx="4258094" cy="26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659" r="1309" b="5000"/>
          <a:stretch/>
        </p:blipFill>
        <p:spPr>
          <a:xfrm>
            <a:off x="861015" y="834012"/>
            <a:ext cx="10553909" cy="5942756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943471" y="1989014"/>
            <a:ext cx="6667961" cy="1939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Annual Average Returns: 11-14% per year</a:t>
            </a:r>
          </a:p>
          <a:p>
            <a:r>
              <a:rPr lang="en-US" sz="2000" dirty="0" smtClean="0"/>
              <a:t> Double your asset value every six years</a:t>
            </a:r>
          </a:p>
          <a:p>
            <a:r>
              <a:rPr lang="en-US" sz="2000" dirty="0" smtClean="0"/>
              <a:t>$100 invested today yields $9,000 at end of career vs. $1,200 in stocks</a:t>
            </a:r>
          </a:p>
          <a:p>
            <a:r>
              <a:rPr lang="en-US" sz="2000" dirty="0" smtClean="0"/>
              <a:t>Zero years with negative returns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Is The Investment Worth It?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Schools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Peel Back the Sticker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3310" y="923925"/>
            <a:ext cx="11578449" cy="5695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Sticker</a:t>
            </a:r>
            <a:r>
              <a:rPr lang="en-US" sz="3600" b="1" dirty="0"/>
              <a:t> </a:t>
            </a:r>
            <a:r>
              <a:rPr lang="en-US" sz="3600" b="1" dirty="0" smtClean="0"/>
              <a:t>Price vs. What You Actually Pay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  <a:p>
            <a:pPr marL="0" indent="0">
              <a:buNone/>
            </a:pPr>
            <a:r>
              <a:rPr lang="en-US" sz="3200" u="sng" dirty="0" smtClean="0">
                <a:solidFill>
                  <a:srgbClr val="0070C0"/>
                </a:solidFill>
              </a:rPr>
              <a:t>Publics</a:t>
            </a:r>
          </a:p>
          <a:p>
            <a:pPr marL="0" indent="0">
              <a:buNone/>
              <a:tabLst>
                <a:tab pos="6572250" algn="l"/>
              </a:tabLst>
            </a:pPr>
            <a:r>
              <a:rPr lang="en-US" sz="3200" dirty="0" smtClean="0"/>
              <a:t>2006 Sticker vs. Actual COA:	$16,350 vs. $12,180</a:t>
            </a:r>
          </a:p>
          <a:p>
            <a:pPr marL="0" indent="0">
              <a:buNone/>
              <a:tabLst>
                <a:tab pos="6572250" algn="l"/>
              </a:tabLst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2021 Sticker vs. Actual COA: 	$22,180 vs. $14,850</a:t>
            </a:r>
          </a:p>
          <a:p>
            <a:pPr marL="0" indent="0">
              <a:buNone/>
              <a:tabLst>
                <a:tab pos="6572250" algn="l"/>
              </a:tabLst>
            </a:pPr>
            <a:endParaRPr lang="en-US" sz="3200" dirty="0" smtClean="0"/>
          </a:p>
          <a:p>
            <a:pPr marL="0" indent="0">
              <a:buNone/>
            </a:pPr>
            <a:r>
              <a:rPr lang="en-US" sz="3200" u="sng" dirty="0" smtClean="0">
                <a:solidFill>
                  <a:srgbClr val="0070C0"/>
                </a:solidFill>
              </a:rPr>
              <a:t>Privates</a:t>
            </a:r>
            <a:endParaRPr lang="en-US" sz="3200" u="sng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6572250" algn="l"/>
              </a:tabLst>
            </a:pPr>
            <a:r>
              <a:rPr lang="en-US" sz="3200" dirty="0"/>
              <a:t>2006 Sticker vs. Actual COA:	</a:t>
            </a:r>
            <a:r>
              <a:rPr lang="en-US" sz="3200" dirty="0" smtClean="0"/>
              <a:t>$38,830 </a:t>
            </a:r>
            <a:r>
              <a:rPr lang="en-US" sz="3200" dirty="0"/>
              <a:t>vs. </a:t>
            </a:r>
            <a:r>
              <a:rPr lang="en-US" sz="3200" dirty="0" smtClean="0"/>
              <a:t>$26,220</a:t>
            </a:r>
            <a:endParaRPr lang="en-US" sz="3200" dirty="0"/>
          </a:p>
          <a:p>
            <a:pPr marL="0" indent="0">
              <a:buNone/>
              <a:tabLst>
                <a:tab pos="6572250" algn="l"/>
              </a:tabLst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2021 Sticker vs. Actual COA: 	</a:t>
            </a:r>
            <a:r>
              <a:rPr lang="en-US" sz="3200" dirty="0" smtClean="0"/>
              <a:t>$50,770 </a:t>
            </a:r>
            <a:r>
              <a:rPr lang="en-US" sz="3200" dirty="0"/>
              <a:t>vs. </a:t>
            </a:r>
            <a:r>
              <a:rPr lang="en-US" sz="3200" dirty="0" smtClean="0"/>
              <a:t>$29,910</a:t>
            </a:r>
            <a:endParaRPr lang="en-US" sz="3200" dirty="0"/>
          </a:p>
          <a:p>
            <a:pPr marL="0" indent="0">
              <a:buNone/>
              <a:tabLst>
                <a:tab pos="6572250" algn="l"/>
              </a:tabLst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481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hlinkClick r:id="rId3"/>
              </a:rPr>
              <a:t>Earnings</a:t>
            </a:r>
            <a:r>
              <a:rPr lang="en-US" b="1" dirty="0" smtClean="0">
                <a:solidFill>
                  <a:srgbClr val="002060"/>
                </a:solidFill>
              </a:rPr>
              <a:t> Advantages of “Average” College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3310" y="1004308"/>
            <a:ext cx="11578449" cy="5828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Median Weekly Earnings by Educational Attainment</a:t>
            </a:r>
          </a:p>
          <a:p>
            <a:pPr marL="0" indent="0">
              <a:buNone/>
              <a:tabLst>
                <a:tab pos="6572250" algn="l"/>
              </a:tabLst>
            </a:pPr>
            <a:r>
              <a:rPr lang="en-US" sz="3200" dirty="0" smtClean="0">
                <a:solidFill>
                  <a:srgbClr val="FF0000"/>
                </a:solidFill>
              </a:rPr>
              <a:t>High School Grads	$750 per week</a:t>
            </a:r>
          </a:p>
          <a:p>
            <a:pPr marL="0" indent="0">
              <a:buNone/>
              <a:tabLst>
                <a:tab pos="6572250" algn="l"/>
              </a:tabLst>
            </a:pPr>
            <a:r>
              <a:rPr lang="en-US" sz="3200" dirty="0" smtClean="0">
                <a:solidFill>
                  <a:srgbClr val="00B050"/>
                </a:solidFill>
              </a:rPr>
              <a:t>College Grads	$1,250 per week</a:t>
            </a:r>
          </a:p>
          <a:p>
            <a:pPr marL="0" indent="0">
              <a:buNone/>
              <a:tabLst>
                <a:tab pos="6572250" algn="l"/>
              </a:tabLst>
            </a:pPr>
            <a:endParaRPr lang="en-US" sz="3200" dirty="0"/>
          </a:p>
          <a:p>
            <a:pPr>
              <a:buFont typeface="Wingdings" panose="05000000000000000000" pitchFamily="2" charset="2"/>
              <a:buChar char="à"/>
              <a:tabLst>
                <a:tab pos="6572250" algn="l"/>
              </a:tabLst>
            </a:pPr>
            <a:r>
              <a:rPr lang="en-US" sz="3200" dirty="0" smtClean="0">
                <a:sym typeface="Wingdings" panose="05000000000000000000" pitchFamily="2" charset="2"/>
              </a:rPr>
              <a:t>67% premium, </a:t>
            </a:r>
            <a:r>
              <a:rPr lang="en-US" sz="3200" i="1" dirty="0" smtClean="0">
                <a:sym typeface="Wingdings" panose="05000000000000000000" pitchFamily="2" charset="2"/>
              </a:rPr>
              <a:t>each year</a:t>
            </a:r>
          </a:p>
          <a:p>
            <a:pPr>
              <a:buFont typeface="Wingdings" panose="05000000000000000000" pitchFamily="2" charset="2"/>
              <a:buChar char="à"/>
              <a:tabLst>
                <a:tab pos="6572250" algn="l"/>
              </a:tabLst>
            </a:pPr>
            <a:r>
              <a:rPr lang="en-US" sz="3200" dirty="0" smtClean="0">
                <a:sym typeface="Wingdings" panose="05000000000000000000" pitchFamily="2" charset="2"/>
              </a:rPr>
              <a:t>Over $1,000,000 more earned over working life</a:t>
            </a:r>
          </a:p>
          <a:p>
            <a:pPr>
              <a:buFont typeface="Wingdings" panose="05000000000000000000" pitchFamily="2" charset="2"/>
              <a:buChar char="à"/>
              <a:tabLst>
                <a:tab pos="6572250" algn="l"/>
              </a:tabLst>
            </a:pPr>
            <a:r>
              <a:rPr lang="en-US" sz="3200" dirty="0" smtClean="0">
                <a:sym typeface="Wingdings" panose="05000000000000000000" pitchFamily="2" charset="2"/>
              </a:rPr>
              <a:t>Ignores non-wage compensation, option values, insurance</a:t>
            </a:r>
          </a:p>
          <a:p>
            <a:pPr>
              <a:buFont typeface="Wingdings" panose="05000000000000000000" pitchFamily="2" charset="2"/>
              <a:buChar char="à"/>
              <a:tabLst>
                <a:tab pos="6572250" algn="l"/>
              </a:tabLst>
            </a:pPr>
            <a:endParaRPr lang="en-US" sz="3200" dirty="0"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6572250" algn="l"/>
              </a:tabLst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Professional/Doctoral Grads	$1,900 per week</a:t>
            </a:r>
          </a:p>
          <a:p>
            <a:pPr marL="0" indent="0">
              <a:buNone/>
              <a:tabLst>
                <a:tab pos="6572250" algn="l"/>
              </a:tabLst>
            </a:pPr>
            <a:endParaRPr lang="en-US" sz="3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  <a:tabLst>
                <a:tab pos="6572250" algn="l"/>
              </a:tabLst>
            </a:pPr>
            <a:r>
              <a:rPr lang="en-US" sz="3200" dirty="0" smtClean="0">
                <a:sym typeface="Wingdings" panose="05000000000000000000" pitchFamily="2" charset="2"/>
              </a:rPr>
              <a:t>Another 52% premium, </a:t>
            </a:r>
            <a:r>
              <a:rPr lang="en-US" sz="3200" i="1" dirty="0" smtClean="0">
                <a:sym typeface="Wingdings" panose="05000000000000000000" pitchFamily="2" charset="2"/>
              </a:rPr>
              <a:t>each year, </a:t>
            </a:r>
            <a:r>
              <a:rPr lang="en-US" sz="3200" dirty="0" smtClean="0">
                <a:sym typeface="Wingdings" panose="05000000000000000000" pitchFamily="2" charset="2"/>
              </a:rPr>
              <a:t>over college grads</a:t>
            </a:r>
          </a:p>
          <a:p>
            <a:pPr>
              <a:buFont typeface="Wingdings" panose="05000000000000000000" pitchFamily="2" charset="2"/>
              <a:buChar char="à"/>
              <a:tabLst>
                <a:tab pos="6572250" algn="l"/>
              </a:tabLst>
            </a:pPr>
            <a:r>
              <a:rPr lang="en-US" sz="3200" dirty="0" smtClean="0">
                <a:sym typeface="Wingdings" panose="05000000000000000000" pitchFamily="2" charset="2"/>
              </a:rPr>
              <a:t>Another $1.4 million earned over working life</a:t>
            </a:r>
            <a:endParaRPr lang="en-US" sz="3200" dirty="0" smtClean="0"/>
          </a:p>
          <a:p>
            <a:pPr marL="0" indent="0">
              <a:buNone/>
              <a:tabLst>
                <a:tab pos="6572250" algn="l"/>
              </a:tabLst>
            </a:pPr>
            <a:endParaRPr lang="en-US" sz="3200" dirty="0"/>
          </a:p>
          <a:p>
            <a:pPr marL="0" indent="0">
              <a:buNone/>
              <a:tabLst>
                <a:tab pos="6572250" algn="l"/>
              </a:tabLst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053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Other Advantages of “Average” College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3310" y="923924"/>
            <a:ext cx="11578449" cy="582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College Grad </a:t>
            </a:r>
            <a:r>
              <a:rPr lang="en-US" sz="3200" b="1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Less chance of job loss / search fail</a:t>
            </a:r>
          </a:p>
          <a:p>
            <a:pPr lvl="1"/>
            <a:r>
              <a:rPr lang="en-US" sz="2800" dirty="0" smtClean="0"/>
              <a:t>Pre-COVID </a:t>
            </a:r>
            <a:r>
              <a:rPr lang="en-US" sz="2800" dirty="0" smtClean="0">
                <a:hlinkClick r:id="rId3"/>
              </a:rPr>
              <a:t>Unemployment</a:t>
            </a:r>
            <a:r>
              <a:rPr lang="en-US" sz="2800" dirty="0" smtClean="0"/>
              <a:t> Rates (</a:t>
            </a:r>
            <a:r>
              <a:rPr lang="en-US" sz="2800" dirty="0" smtClean="0">
                <a:solidFill>
                  <a:srgbClr val="C00000"/>
                </a:solidFill>
              </a:rPr>
              <a:t>and 2010 Recession Peak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High School Graduates </a:t>
            </a:r>
            <a:r>
              <a:rPr lang="en-US" sz="2400" dirty="0" smtClean="0">
                <a:sym typeface="Wingdings" panose="05000000000000000000" pitchFamily="2" charset="2"/>
              </a:rPr>
              <a:t> 3.7% (</a:t>
            </a:r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15%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College Graduates  2.2% (</a:t>
            </a:r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4%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Professionals/</a:t>
            </a:r>
            <a:r>
              <a:rPr lang="en-US" sz="2400" dirty="0" err="1" smtClean="0">
                <a:sym typeface="Wingdings" panose="05000000000000000000" pitchFamily="2" charset="2"/>
              </a:rPr>
              <a:t>Drs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1.0% to 1.5%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3200" b="1" dirty="0" smtClean="0"/>
              <a:t>College Grad </a:t>
            </a:r>
            <a:r>
              <a:rPr lang="en-US" sz="3200" b="1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 More job satisfaction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/>
          </a:p>
          <a:p>
            <a:r>
              <a:rPr lang="en-US" sz="3200" b="1" dirty="0" smtClean="0"/>
              <a:t>College Grad </a:t>
            </a:r>
            <a:r>
              <a:rPr lang="en-US" sz="3200" b="1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Better health outcomes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b="1" dirty="0" smtClean="0"/>
              <a:t>College Grad </a:t>
            </a:r>
            <a:r>
              <a:rPr lang="en-US" sz="3200" b="1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find partners with more education, less likely to divorce</a:t>
            </a:r>
          </a:p>
        </p:txBody>
      </p:sp>
    </p:spTree>
    <p:extLst>
      <p:ext uri="{BB962C8B-B14F-4D97-AF65-F5344CB8AC3E}">
        <p14:creationId xmlns:p14="http://schemas.microsoft.com/office/powerpoint/2010/main" val="26849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Average </a:t>
            </a:r>
            <a:r>
              <a:rPr lang="en-US" b="1" dirty="0" err="1" smtClean="0">
                <a:solidFill>
                  <a:srgbClr val="002060"/>
                </a:solidFill>
              </a:rPr>
              <a:t>Shmaverage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310" y="933972"/>
            <a:ext cx="11578449" cy="582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/>
              <a:t>OK, great.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Those are average benefits accruing to “average” students over “all” colleges.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There is no average college.</a:t>
            </a:r>
          </a:p>
          <a:p>
            <a:r>
              <a:rPr lang="en-US" sz="3600" dirty="0" smtClean="0"/>
              <a:t>There is no average student.</a:t>
            </a:r>
          </a:p>
          <a:p>
            <a:pPr lvl="2"/>
            <a:r>
              <a:rPr lang="en-US" sz="3200" dirty="0" smtClean="0"/>
              <a:t>College “returns” depend crucially on:</a:t>
            </a:r>
          </a:p>
          <a:p>
            <a:pPr lvl="4"/>
            <a:r>
              <a:rPr lang="en-US" sz="3200" dirty="0" smtClean="0"/>
              <a:t>Who you are</a:t>
            </a:r>
          </a:p>
          <a:p>
            <a:pPr lvl="4"/>
            <a:r>
              <a:rPr lang="en-US" sz="3200" dirty="0" smtClean="0"/>
              <a:t>Where you go</a:t>
            </a:r>
          </a:p>
        </p:txBody>
      </p:sp>
    </p:spTree>
    <p:extLst>
      <p:ext uri="{BB962C8B-B14F-4D97-AF65-F5344CB8AC3E}">
        <p14:creationId xmlns:p14="http://schemas.microsoft.com/office/powerpoint/2010/main" val="27883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Average </a:t>
            </a:r>
            <a:r>
              <a:rPr lang="en-US" b="1" dirty="0" err="1" smtClean="0">
                <a:solidFill>
                  <a:srgbClr val="002060"/>
                </a:solidFill>
              </a:rPr>
              <a:t>Shmaverage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310" y="923924"/>
            <a:ext cx="11578449" cy="582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Credit Constraints: </a:t>
            </a:r>
            <a:r>
              <a:rPr lang="en-US" sz="3600" dirty="0" smtClean="0"/>
              <a:t>Equally qualified but lower-income students 16 percentage points </a:t>
            </a:r>
            <a:r>
              <a:rPr lang="en-US" sz="3600" i="1" dirty="0" smtClean="0"/>
              <a:t>less-likely </a:t>
            </a:r>
            <a:r>
              <a:rPr lang="en-US" sz="3600" dirty="0" smtClean="0"/>
              <a:t>to enroll in college than higher-income students</a:t>
            </a:r>
            <a:br>
              <a:rPr lang="en-US" sz="3600" dirty="0" smtClean="0"/>
            </a:b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/>
              <a:t>Navigating Financial Aid: </a:t>
            </a:r>
            <a:r>
              <a:rPr lang="en-US" sz="3600" dirty="0" smtClean="0"/>
              <a:t>Barrier to all students. Studies show that simply offering help on FAFSA increases enrollment and retention by 25%</a:t>
            </a:r>
            <a:br>
              <a:rPr lang="en-US" sz="3600" dirty="0" smtClean="0"/>
            </a:b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/>
              <a:t>Returns Vary by Occupation and Major: </a:t>
            </a:r>
            <a:r>
              <a:rPr lang="en-US" sz="3600" dirty="0" smtClean="0"/>
              <a:t>E.G. Careers in STEM return over $2 million more over career than career in Health Support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675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Occupational Gaps &gt; College Premium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591" y="923925"/>
            <a:ext cx="9204290" cy="58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College Premium Varies by Student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310" y="803348"/>
            <a:ext cx="11578449" cy="582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Baseline: </a:t>
            </a:r>
            <a:r>
              <a:rPr lang="en-US" dirty="0" smtClean="0"/>
              <a:t>College “bump” is </a:t>
            </a:r>
            <a:r>
              <a:rPr lang="en-US" dirty="0" err="1" smtClean="0"/>
              <a:t>apx</a:t>
            </a:r>
            <a:r>
              <a:rPr lang="en-US" dirty="0" smtClean="0"/>
              <a:t>. 70% higher annual earnings each year. But “who gets this?”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Higher Earners Benefit More: </a:t>
            </a:r>
            <a:r>
              <a:rPr lang="en-US" dirty="0" smtClean="0"/>
              <a:t>Gap between </a:t>
            </a:r>
            <a:r>
              <a:rPr lang="en-US" dirty="0" err="1" smtClean="0"/>
              <a:t>x</a:t>
            </a:r>
            <a:r>
              <a:rPr lang="en-US" baseline="30000" dirty="0" err="1" smtClean="0"/>
              <a:t>th</a:t>
            </a:r>
            <a:r>
              <a:rPr lang="en-US" dirty="0" smtClean="0"/>
              <a:t> percentile College Grads vs. HS Grads increases in x</a:t>
            </a:r>
          </a:p>
          <a:p>
            <a:r>
              <a:rPr lang="en-US" dirty="0" smtClean="0"/>
              <a:t>E.G. College grads in 90</a:t>
            </a:r>
            <a:r>
              <a:rPr lang="en-US" baseline="30000" dirty="0" smtClean="0"/>
              <a:t>th</a:t>
            </a:r>
            <a:r>
              <a:rPr lang="en-US" dirty="0" smtClean="0"/>
              <a:t> percentile of earnings (where many of you will end up) earn </a:t>
            </a:r>
            <a:r>
              <a:rPr lang="en-US" b="1" dirty="0" smtClean="0"/>
              <a:t>DOUBLE </a:t>
            </a:r>
            <a:r>
              <a:rPr lang="en-US" dirty="0" smtClean="0"/>
              <a:t>that HS grads in 90</a:t>
            </a:r>
            <a:r>
              <a:rPr lang="en-US" baseline="30000" dirty="0" smtClean="0"/>
              <a:t>th</a:t>
            </a:r>
            <a:r>
              <a:rPr lang="en-US" dirty="0" smtClean="0"/>
              <a:t> percentile of earnings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Returns to Marginal Students: </a:t>
            </a:r>
            <a:r>
              <a:rPr lang="en-US" dirty="0" smtClean="0"/>
              <a:t>4-7% per year at CC, maybe 6-9% at 4-year college (remember only 67% of HS grads go to college, and only 60% of them finish)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Athletes: </a:t>
            </a:r>
            <a:r>
              <a:rPr lang="en-US" dirty="0">
                <a:hlinkClick r:id="rId3"/>
              </a:rPr>
              <a:t>Earn</a:t>
            </a:r>
            <a:r>
              <a:rPr lang="en-US" dirty="0"/>
              <a:t> 4% more than non-athletes (</a:t>
            </a:r>
            <a:r>
              <a:rPr lang="en-US" dirty="0" err="1"/>
              <a:t>apx</a:t>
            </a:r>
            <a:r>
              <a:rPr lang="en-US" dirty="0"/>
              <a:t> $2,600 more per year). Why? </a:t>
            </a:r>
            <a:r>
              <a:rPr lang="en-US" dirty="0">
                <a:hlinkClick r:id="rId4"/>
              </a:rPr>
              <a:t>Clustering</a:t>
            </a:r>
            <a:r>
              <a:rPr lang="en-US" dirty="0"/>
              <a:t> into finance.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205" y="0"/>
            <a:ext cx="6049108" cy="687121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5893045" cy="1568031"/>
          </a:xfrm>
        </p:spPr>
        <p:txBody>
          <a:bodyPr anchor="t"/>
          <a:lstStyle/>
          <a:p>
            <a:r>
              <a:rPr lang="en-US" b="1" dirty="0" smtClean="0">
                <a:solidFill>
                  <a:srgbClr val="002060"/>
                </a:solidFill>
              </a:rPr>
              <a:t>OK, OK! What About the “Elite” Colleges?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1473" y="1637880"/>
            <a:ext cx="6008312" cy="5094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Elite? </a:t>
            </a:r>
          </a:p>
          <a:p>
            <a:r>
              <a:rPr lang="en-US" dirty="0" smtClean="0"/>
              <a:t>4,000 total colleges</a:t>
            </a:r>
          </a:p>
          <a:p>
            <a:r>
              <a:rPr lang="en-US" dirty="0" smtClean="0"/>
              <a:t>Only ~ 260 National Research</a:t>
            </a:r>
          </a:p>
          <a:p>
            <a:r>
              <a:rPr lang="en-US" dirty="0" smtClean="0"/>
              <a:t>Only ~ 250 Good L.A. Schools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Reality</a:t>
            </a:r>
          </a:p>
          <a:p>
            <a:pPr marL="0" indent="0">
              <a:buNone/>
            </a:pPr>
            <a:r>
              <a:rPr lang="en-US" dirty="0" smtClean="0"/>
              <a:t>About top 2-3% of schools</a:t>
            </a:r>
          </a:p>
          <a:p>
            <a:r>
              <a:rPr lang="en-US" dirty="0" smtClean="0"/>
              <a:t>Maybe Top 50 Research</a:t>
            </a:r>
          </a:p>
          <a:p>
            <a:r>
              <a:rPr lang="en-US" dirty="0" smtClean="0"/>
              <a:t>Maybe Top 25 Liberal Arts</a:t>
            </a:r>
          </a:p>
          <a:p>
            <a:r>
              <a:rPr lang="en-US" dirty="0" smtClean="0"/>
              <a:t>Expend per student proxies quality</a:t>
            </a:r>
          </a:p>
        </p:txBody>
      </p:sp>
    </p:spTree>
    <p:extLst>
      <p:ext uri="{BB962C8B-B14F-4D97-AF65-F5344CB8AC3E}">
        <p14:creationId xmlns:p14="http://schemas.microsoft.com/office/powerpoint/2010/main" val="25723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1812" y="984213"/>
            <a:ext cx="3665047" cy="547132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(front door …                                        not side door)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256" y="984213"/>
            <a:ext cx="6923105" cy="542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90873" y="923925"/>
            <a:ext cx="8824640" cy="521561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What Determines School Quality?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$$$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724" y="6310366"/>
            <a:ext cx="11896647" cy="54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Reference: </a:t>
            </a:r>
            <a:r>
              <a:rPr lang="en-US" dirty="0" smtClean="0"/>
              <a:t>Pittsford Schools, among best in US, spend ~$20,000 per </a:t>
            </a:r>
            <a:r>
              <a:rPr lang="en-US" dirty="0" err="1" smtClean="0"/>
              <a:t>st.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39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76274" y="923925"/>
            <a:ext cx="11001375" cy="493533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094892" y="5787851"/>
            <a:ext cx="200967" cy="7033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803843" y="5787851"/>
            <a:ext cx="200967" cy="7033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800870" y="5787851"/>
            <a:ext cx="200967" cy="7033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42716" y="6488668"/>
            <a:ext cx="11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Quality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2613" y="6500393"/>
            <a:ext cx="246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Price Discrimination</a:t>
            </a:r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 rot="16200000">
            <a:off x="3930026" y="6439873"/>
            <a:ext cx="153631" cy="5377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6956271" y="6431500"/>
            <a:ext cx="153631" cy="5377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49184" y="6492022"/>
            <a:ext cx="246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Crafting a Class</a:t>
            </a:r>
            <a:endParaRPr lang="en-US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What Determines School Quality?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$$$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Why Are </a:t>
            </a:r>
            <a:r>
              <a:rPr lang="en-US" b="1" dirty="0" smtClean="0">
                <a:solidFill>
                  <a:srgbClr val="002060"/>
                </a:solidFill>
                <a:hlinkClick r:id="rId3"/>
              </a:rPr>
              <a:t>the Stakes </a:t>
            </a:r>
            <a:r>
              <a:rPr lang="en-US" b="1" dirty="0" smtClean="0">
                <a:solidFill>
                  <a:srgbClr val="002060"/>
                </a:solidFill>
              </a:rPr>
              <a:t>So High?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310" y="903828"/>
            <a:ext cx="11578449" cy="5954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Elite Colleges are More Selective Today: </a:t>
            </a:r>
            <a:r>
              <a:rPr lang="en-US" dirty="0" smtClean="0"/>
              <a:t>“I would not have gotten into Amherst had it been this selective back in 1992!”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Over Half of Colleges are </a:t>
            </a:r>
            <a:r>
              <a:rPr lang="en-US" b="1" dirty="0" smtClean="0">
                <a:solidFill>
                  <a:srgbClr val="FF0000"/>
                </a:solidFill>
              </a:rPr>
              <a:t>Less</a:t>
            </a:r>
            <a:r>
              <a:rPr lang="en-US" b="1" dirty="0" smtClean="0"/>
              <a:t> Selective Today: </a:t>
            </a:r>
            <a:r>
              <a:rPr lang="en-US" dirty="0" smtClean="0"/>
              <a:t>Only the top 400 schools today are as “good” as they were 50 years ago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Why? </a:t>
            </a:r>
            <a:r>
              <a:rPr lang="en-US" b="1" dirty="0" smtClean="0">
                <a:solidFill>
                  <a:srgbClr val="00B050"/>
                </a:solidFill>
              </a:rPr>
              <a:t>Resorting of Students Across Colleges</a:t>
            </a:r>
            <a:endParaRPr lang="en-US" b="1" dirty="0" smtClean="0"/>
          </a:p>
          <a:p>
            <a:r>
              <a:rPr lang="en-US" dirty="0" smtClean="0"/>
              <a:t>Despite #seats at top colleges keeping pace with enrollment growth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Many elite students used to stay close to home, now cluster away</a:t>
            </a:r>
          </a:p>
          <a:p>
            <a:pPr lvl="1"/>
            <a:r>
              <a:rPr lang="en-US" dirty="0" smtClean="0"/>
              <a:t>Lower travel costs; Lower information costs</a:t>
            </a:r>
          </a:p>
          <a:p>
            <a:pPr lvl="1"/>
            <a:r>
              <a:rPr lang="en-US" dirty="0" smtClean="0"/>
              <a:t>Schools have easier time identifying talent</a:t>
            </a:r>
          </a:p>
          <a:p>
            <a:pPr lvl="1"/>
            <a:r>
              <a:rPr lang="en-US" dirty="0" smtClean="0"/>
              <a:t>All students applying to many more schools at once (60% apply to &gt;4)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7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303" y="69850"/>
            <a:ext cx="11915781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Why the Stakes Seem So High: </a:t>
            </a:r>
            <a:r>
              <a:rPr lang="en-US" b="1" dirty="0" smtClean="0">
                <a:solidFill>
                  <a:srgbClr val="FF0000"/>
                </a:solidFill>
              </a:rPr>
              <a:t>Stratification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67"/>
          <a:stretch/>
        </p:blipFill>
        <p:spPr>
          <a:xfrm>
            <a:off x="2713055" y="828570"/>
            <a:ext cx="9389576" cy="6017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8" y="1233775"/>
            <a:ext cx="2582427" cy="53553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/>
              <a:t>Illustration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Average SAT difference between “</a:t>
            </a:r>
            <a:r>
              <a:rPr lang="en-US" dirty="0" smtClean="0">
                <a:solidFill>
                  <a:srgbClr val="FF0000"/>
                </a:solidFill>
              </a:rPr>
              <a:t>worst 5%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best 5%</a:t>
            </a:r>
            <a:r>
              <a:rPr lang="en-US" dirty="0" smtClean="0"/>
              <a:t>” </a:t>
            </a:r>
            <a:endParaRPr lang="en-US" dirty="0"/>
          </a:p>
          <a:p>
            <a:endParaRPr lang="en-US" dirty="0"/>
          </a:p>
          <a:p>
            <a:r>
              <a:rPr lang="en-US" u="sng" dirty="0" smtClean="0"/>
              <a:t>1962</a:t>
            </a:r>
            <a:r>
              <a:rPr lang="en-US" dirty="0" smtClean="0"/>
              <a:t>: </a:t>
            </a:r>
          </a:p>
          <a:p>
            <a:r>
              <a:rPr lang="en-US" dirty="0" smtClean="0"/>
              <a:t>SAT score of </a:t>
            </a:r>
            <a:r>
              <a:rPr lang="en-US" dirty="0" smtClean="0">
                <a:solidFill>
                  <a:srgbClr val="00B050"/>
                </a:solidFill>
              </a:rPr>
              <a:t>1350</a:t>
            </a:r>
            <a:r>
              <a:rPr lang="en-US" dirty="0" smtClean="0"/>
              <a:t> vs </a:t>
            </a:r>
            <a:r>
              <a:rPr lang="en-US" dirty="0" smtClean="0">
                <a:solidFill>
                  <a:srgbClr val="FF0000"/>
                </a:solidFill>
              </a:rPr>
              <a:t>1050 </a:t>
            </a:r>
            <a:r>
              <a:rPr lang="en-US" dirty="0" smtClean="0"/>
              <a:t>(in todays terms)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Gap of 40 points</a:t>
            </a:r>
          </a:p>
          <a:p>
            <a:endParaRPr lang="en-US" dirty="0"/>
          </a:p>
          <a:p>
            <a:r>
              <a:rPr lang="en-US" u="sng" dirty="0" smtClean="0"/>
              <a:t>Today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, SAT  difference is </a:t>
            </a:r>
            <a:r>
              <a:rPr lang="en-US" dirty="0" smtClean="0">
                <a:solidFill>
                  <a:srgbClr val="00B050"/>
                </a:solidFill>
              </a:rPr>
              <a:t>1550</a:t>
            </a:r>
            <a:r>
              <a:rPr lang="en-US" dirty="0" smtClean="0"/>
              <a:t> vs </a:t>
            </a:r>
            <a:r>
              <a:rPr lang="en-US" dirty="0" smtClean="0">
                <a:solidFill>
                  <a:srgbClr val="FF0000"/>
                </a:solidFill>
              </a:rPr>
              <a:t>825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Gap of &gt;75 points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the best 100 schools have seen quality improvements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8770" y="1313313"/>
            <a:ext cx="250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Top 20 Schools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918290" y="1682645"/>
            <a:ext cx="256233" cy="497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18857" y="1562236"/>
            <a:ext cx="14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Rank 20-80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59828" y="1884065"/>
            <a:ext cx="517491" cy="90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3000" y="2675043"/>
            <a:ext cx="2502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Rank 80-180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77697" y="2775528"/>
            <a:ext cx="510259" cy="68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0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Gap Between “The Best” and “Rest” is Yawning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11" r="1545"/>
          <a:stretch/>
        </p:blipFill>
        <p:spPr>
          <a:xfrm>
            <a:off x="3366195" y="857772"/>
            <a:ext cx="8661679" cy="5828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628" y="857195"/>
            <a:ext cx="3235567" cy="5847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b="1" dirty="0" smtClean="0"/>
              <a:t>UPSHOT</a:t>
            </a:r>
            <a:r>
              <a:rPr lang="en-US" sz="22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200" dirty="0" smtClean="0"/>
              <a:t>Better students cluster at better schools</a:t>
            </a:r>
            <a:br>
              <a:rPr lang="en-US" sz="2200" dirty="0" smtClean="0"/>
            </a:br>
            <a:endParaRPr lang="en-US" sz="22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200" dirty="0" smtClean="0"/>
              <a:t>Peer effects matter</a:t>
            </a:r>
            <a:br>
              <a:rPr lang="en-US" sz="2200" dirty="0" smtClean="0"/>
            </a:br>
            <a:endParaRPr lang="en-US" sz="22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200" dirty="0" smtClean="0"/>
              <a:t>Massively more spending per student at top schools</a:t>
            </a:r>
            <a:br>
              <a:rPr lang="en-US" sz="2200" dirty="0" smtClean="0"/>
            </a:br>
            <a:endParaRPr lang="en-US" sz="22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200" dirty="0" smtClean="0"/>
              <a:t>Richer, and better, schools, can provide more financial aid</a:t>
            </a:r>
            <a:br>
              <a:rPr lang="en-US" sz="2200" dirty="0" smtClean="0"/>
            </a:br>
            <a:endParaRPr lang="en-US" sz="22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200" dirty="0" smtClean="0"/>
              <a:t>Larger “Returns” to an Elite Education</a:t>
            </a:r>
          </a:p>
        </p:txBody>
      </p:sp>
    </p:spTree>
    <p:extLst>
      <p:ext uri="{BB962C8B-B14F-4D97-AF65-F5344CB8AC3E}">
        <p14:creationId xmlns:p14="http://schemas.microsoft.com/office/powerpoint/2010/main" val="14041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We See Quality Clustering (in Partners Too)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1392" y="897392"/>
            <a:ext cx="3484415" cy="5847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b="1" dirty="0" smtClean="0"/>
              <a:t>UPSHOT</a:t>
            </a:r>
            <a:r>
              <a:rPr lang="en-US" sz="22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200" dirty="0" smtClean="0"/>
              <a:t>High-aptitude peers surround each other</a:t>
            </a:r>
            <a:br>
              <a:rPr lang="en-US" sz="2200" dirty="0" smtClean="0"/>
            </a:br>
            <a:endParaRPr lang="en-US" sz="22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200" dirty="0" smtClean="0"/>
              <a:t>Less cross-quality mixing, diversity</a:t>
            </a:r>
            <a:br>
              <a:rPr lang="en-US" sz="2200" dirty="0" smtClean="0"/>
            </a:br>
            <a:endParaRPr lang="en-US" sz="22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200" dirty="0" smtClean="0"/>
              <a:t>Spending gap top v. bottom rose from 4.5 to 7.7, and rising</a:t>
            </a:r>
            <a:br>
              <a:rPr lang="en-US" sz="2200" dirty="0" smtClean="0"/>
            </a:br>
            <a:endParaRPr lang="en-US" sz="22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200" dirty="0" smtClean="0"/>
              <a:t>Top 20 schools offer TRIPLE amount of subsidies as schools ranked 20-80 who are 60% richer than top 200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80"/>
          <a:stretch/>
        </p:blipFill>
        <p:spPr>
          <a:xfrm>
            <a:off x="140680" y="1036330"/>
            <a:ext cx="8460712" cy="55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What Determines School Quality? </a:t>
            </a:r>
            <a:r>
              <a:rPr lang="en-US" b="1" dirty="0" smtClean="0">
                <a:solidFill>
                  <a:srgbClr val="00B050"/>
                </a:solidFill>
              </a:rPr>
              <a:t>$$$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76274" y="923925"/>
            <a:ext cx="11001375" cy="4935339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3094892" y="5787851"/>
            <a:ext cx="200967" cy="7033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803843" y="5787851"/>
            <a:ext cx="200967" cy="7033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800870" y="5787851"/>
            <a:ext cx="200967" cy="7033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42716" y="6488668"/>
            <a:ext cx="11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Quality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52613" y="6500393"/>
            <a:ext cx="246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Price Discrimination</a:t>
            </a:r>
            <a:endParaRPr lang="en-US" b="1" dirty="0"/>
          </a:p>
        </p:txBody>
      </p:sp>
      <p:sp>
        <p:nvSpPr>
          <p:cNvPr id="14" name="Down Arrow 13"/>
          <p:cNvSpPr/>
          <p:nvPr/>
        </p:nvSpPr>
        <p:spPr>
          <a:xfrm rot="16200000">
            <a:off x="3930026" y="6439873"/>
            <a:ext cx="153631" cy="5377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6956271" y="6431500"/>
            <a:ext cx="153631" cy="5377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49184" y="6492022"/>
            <a:ext cx="246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Crafting a Class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031607" y="6492018"/>
            <a:ext cx="246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More Quality</a:t>
            </a:r>
            <a:endParaRPr lang="en-US" b="1" dirty="0"/>
          </a:p>
        </p:txBody>
      </p:sp>
      <p:sp>
        <p:nvSpPr>
          <p:cNvPr id="18" name="Down Arrow 17"/>
          <p:cNvSpPr/>
          <p:nvPr/>
        </p:nvSpPr>
        <p:spPr>
          <a:xfrm rot="16200000">
            <a:off x="9630812" y="6423125"/>
            <a:ext cx="153631" cy="5377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Upshot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310" y="923925"/>
            <a:ext cx="11578449" cy="4281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Cost-Quality Gradient: </a:t>
            </a:r>
            <a:r>
              <a:rPr lang="en-US" dirty="0" smtClean="0"/>
              <a:t>What You Pay vs. What You Get </a:t>
            </a:r>
            <a:r>
              <a:rPr lang="en-US" b="1" i="1" dirty="0" smtClean="0"/>
              <a:t>falls as quality of school rises</a:t>
            </a:r>
          </a:p>
          <a:p>
            <a:r>
              <a:rPr lang="en-US" sz="2600" u="sng" dirty="0" smtClean="0"/>
              <a:t>Students at Top 100 Schools</a:t>
            </a:r>
            <a:r>
              <a:rPr lang="en-US" sz="2600" dirty="0" smtClean="0"/>
              <a:t>:</a:t>
            </a:r>
            <a:r>
              <a:rPr lang="en-US" sz="2600" b="1" dirty="0" smtClean="0"/>
              <a:t> </a:t>
            </a:r>
            <a:r>
              <a:rPr lang="en-US" sz="2600" dirty="0" smtClean="0"/>
              <a:t>Tuition payment is only 20% what the college spends on their education.</a:t>
            </a:r>
          </a:p>
          <a:p>
            <a:r>
              <a:rPr lang="en-US" sz="2600" u="sng" dirty="0" smtClean="0"/>
              <a:t>Students </a:t>
            </a:r>
            <a:r>
              <a:rPr lang="en-US" sz="2600" u="sng" dirty="0"/>
              <a:t>at </a:t>
            </a:r>
            <a:r>
              <a:rPr lang="en-US" sz="2600" u="sng" dirty="0" smtClean="0"/>
              <a:t>100</a:t>
            </a:r>
            <a:r>
              <a:rPr lang="en-US" sz="2600" u="sng" baseline="30000" dirty="0" smtClean="0"/>
              <a:t>th</a:t>
            </a:r>
            <a:r>
              <a:rPr lang="en-US" sz="2600" u="sng" dirty="0" smtClean="0"/>
              <a:t> to 200</a:t>
            </a:r>
            <a:r>
              <a:rPr lang="en-US" sz="2600" u="sng" baseline="30000" dirty="0" smtClean="0"/>
              <a:t>th</a:t>
            </a:r>
            <a:r>
              <a:rPr lang="en-US" sz="2600" u="sng" dirty="0" smtClean="0"/>
              <a:t> Schools</a:t>
            </a:r>
            <a:r>
              <a:rPr lang="en-US" sz="2600" dirty="0" smtClean="0"/>
              <a:t>:</a:t>
            </a:r>
            <a:r>
              <a:rPr lang="en-US" sz="2600" b="1" dirty="0"/>
              <a:t> </a:t>
            </a:r>
            <a:r>
              <a:rPr lang="en-US" sz="2600" dirty="0" smtClean="0"/>
              <a:t>Tuition payment is 50% of what the college spends on their education.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Rethinking the “Cost” of College: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4576042"/>
            <a:ext cx="114966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4" y="1056957"/>
            <a:ext cx="4943475" cy="4943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88958" y="6336400"/>
            <a:ext cx="788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For fun: Harvard, the elites, and the origins of amateurism in college sports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OK, OK, So Does It Pay to Attend an Elite School?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4659" y="3225002"/>
            <a:ext cx="1668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vs.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4" y="1169458"/>
            <a:ext cx="4863991" cy="47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Most Economic Evidence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YES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310" y="923924"/>
            <a:ext cx="11578449" cy="582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Hoekstra (2009): </a:t>
            </a:r>
          </a:p>
          <a:p>
            <a:r>
              <a:rPr lang="en-US" dirty="0" smtClean="0"/>
              <a:t>Significant impact: annual returns &gt; rate of return on equities.</a:t>
            </a:r>
          </a:p>
          <a:p>
            <a:r>
              <a:rPr lang="en-US" dirty="0" smtClean="0"/>
              <a:t>Attending Flagship State U instead of Regional State U yields 20% larger earnings after graduation (for men only)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Black and Smith (</a:t>
            </a:r>
            <a:r>
              <a:rPr lang="en-US" b="1" dirty="0" smtClean="0">
                <a:hlinkClick r:id="rId3"/>
              </a:rPr>
              <a:t>2006</a:t>
            </a:r>
            <a:r>
              <a:rPr lang="en-US" b="1" dirty="0" smtClean="0"/>
              <a:t>)</a:t>
            </a:r>
            <a:r>
              <a:rPr lang="en-US" dirty="0" smtClean="0"/>
              <a:t>: </a:t>
            </a:r>
          </a:p>
          <a:p>
            <a:r>
              <a:rPr lang="en-US" dirty="0" smtClean="0"/>
              <a:t>Significant impact: Annual returns on quality &gt; RR on equities.</a:t>
            </a:r>
          </a:p>
          <a:p>
            <a:r>
              <a:rPr lang="en-US" dirty="0" smtClean="0"/>
              <a:t>Analyzed 14-21 year old males in 1979 (NLSY) </a:t>
            </a:r>
          </a:p>
          <a:p>
            <a:r>
              <a:rPr lang="en-US" dirty="0" smtClean="0"/>
              <a:t>Examined several different measures of college quality including admissions rate, faculty-student ratio, retention rates, mean SAT score, faculty salaries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93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TL;DR Version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3550" y="923925"/>
            <a:ext cx="11578450" cy="58674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Yes</a:t>
            </a:r>
            <a:r>
              <a:rPr lang="en-US" sz="3600" dirty="0" smtClean="0"/>
              <a:t>. There seem to be </a:t>
            </a:r>
            <a:r>
              <a:rPr lang="en-US" sz="3600" b="1" dirty="0" smtClean="0"/>
              <a:t>large and durable returns</a:t>
            </a:r>
            <a:r>
              <a:rPr lang="en-US" sz="3600" dirty="0" smtClean="0"/>
              <a:t> to graduates of elite universities and colleges.</a:t>
            </a:r>
          </a:p>
          <a:p>
            <a:pPr>
              <a:buBlip>
                <a:blip r:embed="rId3"/>
              </a:buBlip>
            </a:pPr>
            <a:endParaRPr lang="en-US" sz="3600" dirty="0"/>
          </a:p>
          <a:p>
            <a:pPr>
              <a:buBlip>
                <a:blip r:embed="rId3"/>
              </a:buBlip>
            </a:pPr>
            <a:r>
              <a:rPr lang="en-US" sz="3600" dirty="0" smtClean="0"/>
              <a:t> Those benefits </a:t>
            </a:r>
            <a:r>
              <a:rPr lang="en-US" sz="3600" b="1" dirty="0" smtClean="0"/>
              <a:t>increase over time</a:t>
            </a:r>
            <a:r>
              <a:rPr lang="en-US" sz="3600" dirty="0" smtClean="0"/>
              <a:t>.</a:t>
            </a:r>
          </a:p>
          <a:p>
            <a:pPr>
              <a:buBlip>
                <a:blip r:embed="rId3"/>
              </a:buBlip>
            </a:pPr>
            <a:endParaRPr lang="en-US" sz="3600" dirty="0"/>
          </a:p>
          <a:p>
            <a:pPr>
              <a:buBlip>
                <a:blip r:embed="rId3"/>
              </a:buBlip>
            </a:pPr>
            <a:r>
              <a:rPr lang="en-US" sz="3600" dirty="0" smtClean="0"/>
              <a:t> “Devils in details.”</a:t>
            </a:r>
          </a:p>
          <a:p>
            <a:pPr>
              <a:buBlip>
                <a:blip r:embed="rId3"/>
              </a:buBlip>
            </a:pPr>
            <a:endParaRPr lang="en-US" sz="3600" dirty="0"/>
          </a:p>
          <a:p>
            <a:pPr>
              <a:buBlip>
                <a:blip r:embed="rId3"/>
              </a:buBlip>
            </a:pPr>
            <a:r>
              <a:rPr lang="en-US" sz="3600" dirty="0" smtClean="0"/>
              <a:t> You probably should not base your child’s choice of college on the basis of any one study, or even this talk.</a:t>
            </a:r>
            <a:br>
              <a:rPr lang="en-US" sz="3600" dirty="0" smtClean="0"/>
            </a:br>
            <a:endParaRPr lang="en-US" sz="36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22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53262" y="923924"/>
            <a:ext cx="11578449" cy="582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Dale and Krueger (</a:t>
            </a:r>
            <a:r>
              <a:rPr lang="en-US" b="1" dirty="0" smtClean="0">
                <a:hlinkClick r:id="rId3"/>
              </a:rPr>
              <a:t>2002</a:t>
            </a:r>
            <a:r>
              <a:rPr lang="en-US" b="1" dirty="0" smtClean="0"/>
              <a:t>): </a:t>
            </a:r>
          </a:p>
          <a:p>
            <a:r>
              <a:rPr lang="en-US" dirty="0" smtClean="0"/>
              <a:t>Compares kids who got into both UMASS &amp; Harvard </a:t>
            </a:r>
            <a:r>
              <a:rPr lang="en-US" dirty="0" smtClean="0">
                <a:sym typeface="Wingdings" panose="05000000000000000000" pitchFamily="2" charset="2"/>
              </a:rPr>
              <a:t> huge returns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/>
          </a:p>
          <a:p>
            <a:r>
              <a:rPr lang="en-US" dirty="0" smtClean="0"/>
              <a:t>But, only 1 out of 10 kids who got into both Harvard and UMASS actually chose to go to UMASS.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Are they different in ways correlated with lifetime earnings?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Hoxby</a:t>
            </a:r>
            <a:r>
              <a:rPr lang="en-US" b="1" dirty="0" smtClean="0"/>
              <a:t> (2004)</a:t>
            </a:r>
          </a:p>
          <a:p>
            <a:r>
              <a:rPr lang="en-US" dirty="0" smtClean="0"/>
              <a:t>Male college entrants in 1982</a:t>
            </a:r>
          </a:p>
          <a:p>
            <a:r>
              <a:rPr lang="en-US" dirty="0" smtClean="0"/>
              <a:t>Clear benefit to attending a Top 50 school (an extra half-million of lifetime earnings over a “regular” school)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Most Economic Evidence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YES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53262" y="923924"/>
            <a:ext cx="11578449" cy="582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Loury</a:t>
            </a:r>
            <a:r>
              <a:rPr lang="en-US" b="1" dirty="0" smtClean="0"/>
              <a:t> </a:t>
            </a:r>
            <a:r>
              <a:rPr lang="en-US" b="1" dirty="0"/>
              <a:t>and Garman (1995)</a:t>
            </a:r>
            <a:r>
              <a:rPr lang="en-US" dirty="0"/>
              <a:t>: </a:t>
            </a:r>
          </a:p>
          <a:p>
            <a:r>
              <a:rPr lang="en-US" dirty="0"/>
              <a:t>Significant earnings advantage for all students, with returns for blacks larger than for whites</a:t>
            </a:r>
          </a:p>
          <a:p>
            <a:r>
              <a:rPr lang="en-US" dirty="0"/>
              <a:t>Students with low SAT scores at elite schools mismatch, and fail to complete college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Weinstein (</a:t>
            </a:r>
            <a:r>
              <a:rPr lang="en-US" b="1" dirty="0" smtClean="0">
                <a:hlinkClick r:id="rId3"/>
              </a:rPr>
              <a:t>2017</a:t>
            </a:r>
            <a:r>
              <a:rPr lang="en-US" b="1" dirty="0" smtClean="0"/>
              <a:t>)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 smtClean="0"/>
              <a:t>Follows cohort of 10,000 students who are in B&amp;B survey</a:t>
            </a:r>
          </a:p>
          <a:p>
            <a:r>
              <a:rPr lang="en-US" dirty="0" smtClean="0"/>
              <a:t>Higher regional rank is more important that overall national rank</a:t>
            </a:r>
          </a:p>
          <a:p>
            <a:pPr lvl="1"/>
            <a:r>
              <a:rPr lang="en-US" dirty="0" smtClean="0"/>
              <a:t>(e.g. Going to Texas-Austin as a Texan vs UVA on East Coast)</a:t>
            </a:r>
          </a:p>
          <a:p>
            <a:r>
              <a:rPr lang="en-US" dirty="0" smtClean="0"/>
              <a:t>McKinsey Hiring at Tufts vs. Texas</a:t>
            </a:r>
          </a:p>
          <a:p>
            <a:r>
              <a:rPr lang="en-US" dirty="0" smtClean="0"/>
              <a:t>But benefits do not persist after 10 years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Most Economic Evidence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YES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53262" y="923924"/>
            <a:ext cx="11578449" cy="582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Dale and Krueger (2011): </a:t>
            </a:r>
          </a:p>
          <a:p>
            <a:r>
              <a:rPr lang="en-US" dirty="0" smtClean="0"/>
              <a:t>Sizeable returns for Under-represented Minority Students</a:t>
            </a:r>
          </a:p>
          <a:p>
            <a:pPr lvl="1"/>
            <a:r>
              <a:rPr lang="en-US" dirty="0" smtClean="0"/>
              <a:t>Particularly those with less-educated parents</a:t>
            </a:r>
          </a:p>
          <a:p>
            <a:r>
              <a:rPr lang="en-US" dirty="0" smtClean="0"/>
              <a:t>Use College and Beyond Data</a:t>
            </a:r>
          </a:p>
          <a:p>
            <a:pPr lvl="1"/>
            <a:r>
              <a:rPr lang="en-US" dirty="0" smtClean="0"/>
              <a:t>Tracks cohorts from Class of ‘76 and ‘89 at set of ~30 elite schools</a:t>
            </a:r>
          </a:p>
          <a:p>
            <a:r>
              <a:rPr lang="en-US" dirty="0" smtClean="0"/>
              <a:t>Examines mean SAT score, Barron’s rating and net tuition as indicators of quality</a:t>
            </a:r>
          </a:p>
          <a:p>
            <a:r>
              <a:rPr lang="en-US" dirty="0" smtClean="0"/>
              <a:t>Relationships nonlinear (e.g. 4 vs 9 is different than 37 vs. 41)</a:t>
            </a:r>
          </a:p>
          <a:p>
            <a:r>
              <a:rPr lang="en-US" dirty="0" smtClean="0"/>
              <a:t>Coverage of paper overlooked other large impacts:</a:t>
            </a:r>
          </a:p>
          <a:p>
            <a:pPr lvl="1"/>
            <a:r>
              <a:rPr lang="en-US" dirty="0" smtClean="0"/>
              <a:t>Attending higher Barron’s rated school and more expensive schools translated into enormous financial returns post-graduation</a:t>
            </a:r>
          </a:p>
          <a:p>
            <a:pPr lvl="1"/>
            <a:r>
              <a:rPr lang="en-US" dirty="0" smtClean="0"/>
              <a:t>Ceteris paribus, students with SATs over 1100 earn less money</a:t>
            </a:r>
          </a:p>
          <a:p>
            <a:pPr lvl="1"/>
            <a:r>
              <a:rPr lang="en-US" dirty="0" smtClean="0"/>
              <a:t>Also finds that athletes earn more money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Most Economic Evidence 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YES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Effect Sizes Are Large – My Best Guess at Summary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3262" y="923925"/>
            <a:ext cx="11578449" cy="1316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Illustration #1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Should I Attend My State’s Flagship vs. a Regional State School?</a:t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 smtClean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8" y="2437931"/>
            <a:ext cx="3144768" cy="1597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486" y="2425212"/>
            <a:ext cx="2847975" cy="1609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5803" y="2913436"/>
            <a:ext cx="11857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/>
              <a:t>or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297217" y="2915113"/>
            <a:ext cx="11857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/>
              <a:t>???</a:t>
            </a:r>
            <a:endParaRPr 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3262" y="4707591"/>
            <a:ext cx="11578449" cy="12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ANSWER:  </a:t>
            </a:r>
            <a:r>
              <a:rPr lang="en-US" b="1" dirty="0" smtClean="0">
                <a:solidFill>
                  <a:srgbClr val="0070C0"/>
                </a:solidFill>
              </a:rPr>
              <a:t>Go Bulls!</a:t>
            </a:r>
            <a:endParaRPr lang="en-US" b="1" dirty="0" smtClean="0"/>
          </a:p>
          <a:p>
            <a:r>
              <a:rPr lang="en-US" dirty="0" smtClean="0"/>
              <a:t>Earnings are 20% Larger a decade after graduating </a:t>
            </a:r>
            <a:r>
              <a:rPr lang="en-US" b="1" dirty="0" smtClean="0"/>
              <a:t>from Flagship</a:t>
            </a:r>
          </a:p>
          <a:p>
            <a:r>
              <a:rPr lang="en-US" dirty="0" smtClean="0"/>
              <a:t>~ $13,000 more per year</a:t>
            </a:r>
          </a:p>
        </p:txBody>
      </p:sp>
    </p:spTree>
    <p:extLst>
      <p:ext uri="{BB962C8B-B14F-4D97-AF65-F5344CB8AC3E}">
        <p14:creationId xmlns:p14="http://schemas.microsoft.com/office/powerpoint/2010/main" val="12983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Effect Sizes Are Large – My Best Guess at Summary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3262" y="923925"/>
            <a:ext cx="11578449" cy="1316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Illustration #2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Should I Attend School With Higher Average SAT Scores?</a:t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1154" y="2913436"/>
            <a:ext cx="11857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/>
              <a:t>or</a:t>
            </a:r>
            <a:endParaRPr 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3262" y="4647302"/>
            <a:ext cx="11578449" cy="1763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ANSWER:  </a:t>
            </a:r>
            <a:r>
              <a:rPr lang="en-US" b="1" dirty="0" smtClean="0">
                <a:solidFill>
                  <a:srgbClr val="0070C0"/>
                </a:solidFill>
              </a:rPr>
              <a:t>Go Green!</a:t>
            </a:r>
            <a:endParaRPr lang="en-US" b="1" dirty="0" smtClean="0"/>
          </a:p>
          <a:p>
            <a:r>
              <a:rPr lang="en-US" dirty="0" smtClean="0"/>
              <a:t>Every 100 points more </a:t>
            </a:r>
            <a:r>
              <a:rPr lang="en-US" dirty="0" smtClean="0">
                <a:sym typeface="Wingdings" panose="05000000000000000000" pitchFamily="2" charset="2"/>
              </a:rPr>
              <a:t> 7% higher earnings for URM</a:t>
            </a:r>
            <a:endParaRPr lang="en-US" b="1" dirty="0" smtClean="0"/>
          </a:p>
          <a:p>
            <a:r>
              <a:rPr lang="en-US" dirty="0" smtClean="0"/>
              <a:t>~ $4,550 more per year Dartmouth over Villanova</a:t>
            </a:r>
          </a:p>
          <a:p>
            <a:r>
              <a:rPr lang="en-US" dirty="0" smtClean="0"/>
              <a:t>~ $9,100 more per year Rochester over </a:t>
            </a:r>
            <a:r>
              <a:rPr lang="en-US" dirty="0" err="1" smtClean="0"/>
              <a:t>Geneseo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37" y="1984063"/>
            <a:ext cx="2028825" cy="2505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350" y="2193612"/>
            <a:ext cx="2190750" cy="2085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76156" y="2905063"/>
            <a:ext cx="11857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/>
              <a:t>or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678" y="2327310"/>
            <a:ext cx="2457450" cy="1857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2548" y="2193612"/>
            <a:ext cx="2047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Effect Sizes Are Large – My Best Guess at Summary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3262" y="923925"/>
            <a:ext cx="11578449" cy="1316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Illustration #3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Should I Attend School in More Selective Carnegie Classification?</a:t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1154" y="2913436"/>
            <a:ext cx="11857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/>
              <a:t>or</a:t>
            </a:r>
            <a:endParaRPr 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3262" y="4647302"/>
            <a:ext cx="11578449" cy="1763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ANSWER:  </a:t>
            </a:r>
            <a:r>
              <a:rPr lang="en-US" b="1" dirty="0" smtClean="0">
                <a:solidFill>
                  <a:srgbClr val="0070C0"/>
                </a:solidFill>
              </a:rPr>
              <a:t>Go Big!</a:t>
            </a:r>
            <a:endParaRPr lang="en-US" b="1" dirty="0" smtClean="0"/>
          </a:p>
          <a:p>
            <a:r>
              <a:rPr lang="en-US" dirty="0" smtClean="0"/>
              <a:t>Each category increases earnings by ~ $11,500</a:t>
            </a:r>
            <a:endParaRPr lang="en-US" b="1" dirty="0" smtClean="0"/>
          </a:p>
          <a:p>
            <a:r>
              <a:rPr lang="en-US" dirty="0" smtClean="0"/>
              <a:t>These are likely </a:t>
            </a:r>
            <a:r>
              <a:rPr lang="en-US" b="1" i="1" dirty="0" smtClean="0"/>
              <a:t>lower bound </a:t>
            </a:r>
            <a:r>
              <a:rPr lang="en-US" dirty="0" smtClean="0"/>
              <a:t>estimates</a:t>
            </a:r>
          </a:p>
          <a:p>
            <a:r>
              <a:rPr lang="en-US" dirty="0" smtClean="0"/>
              <a:t>Within categories, earnings increases with SAT scores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76156" y="2905063"/>
            <a:ext cx="11857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/>
              <a:t>or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78" r="6068"/>
          <a:stretch/>
        </p:blipFill>
        <p:spPr>
          <a:xfrm>
            <a:off x="130629" y="2344738"/>
            <a:ext cx="2240782" cy="179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588" y="2227372"/>
            <a:ext cx="2124075" cy="2152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409" y="2222009"/>
            <a:ext cx="2105025" cy="2171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7551" y="2304379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Why Do I Sound So Uncertain?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3262" y="923924"/>
            <a:ext cx="11578449" cy="582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What a Tangled Web</a:t>
            </a:r>
          </a:p>
          <a:p>
            <a:r>
              <a:rPr lang="en-US" dirty="0" smtClean="0"/>
              <a:t>How can we disentangle the portion of the earnings premium that comes from “the Amherst effect” versus “the kid?”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What is the Secret Sauce?</a:t>
            </a:r>
            <a:endParaRPr lang="en-US" dirty="0" smtClean="0"/>
          </a:p>
          <a:p>
            <a:r>
              <a:rPr lang="en-US" dirty="0" smtClean="0"/>
              <a:t>If there IS an Amherst Effect, what is the mechanism?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Why Should You NOT Stop to Pick up a $100 Bill on NYC Sidewalk?</a:t>
            </a:r>
            <a:endParaRPr lang="en-US" dirty="0"/>
          </a:p>
          <a:p>
            <a:r>
              <a:rPr lang="en-US" dirty="0" smtClean="0"/>
              <a:t>If it were really $100, it wouldn’t be there</a:t>
            </a:r>
          </a:p>
          <a:p>
            <a:r>
              <a:rPr lang="en-US" dirty="0" smtClean="0"/>
              <a:t>These are enormous returns</a:t>
            </a:r>
          </a:p>
          <a:p>
            <a:r>
              <a:rPr lang="en-US" dirty="0" smtClean="0"/>
              <a:t>Why isn’t competition frittering them away?</a:t>
            </a:r>
          </a:p>
          <a:p>
            <a:r>
              <a:rPr lang="en-US" dirty="0" smtClean="0"/>
              <a:t>Undercounting the “real” costs of obtaining it (e.g. things like THIS talk!)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84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Why Do I Sound So Uncertain?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3262" y="923924"/>
            <a:ext cx="11578449" cy="582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Is Past Prologue?</a:t>
            </a:r>
          </a:p>
          <a:p>
            <a:r>
              <a:rPr lang="en-US" dirty="0" smtClean="0"/>
              <a:t>Even if previous cohorts enjoyed these advantages …</a:t>
            </a:r>
          </a:p>
          <a:p>
            <a:r>
              <a:rPr lang="en-US" dirty="0" smtClean="0"/>
              <a:t>Will your children, graduating in 2025 and beyond, also enjoy it?</a:t>
            </a:r>
          </a:p>
          <a:p>
            <a:r>
              <a:rPr lang="en-US" dirty="0" smtClean="0"/>
              <a:t>The gains seem to accrue with workplace experience</a:t>
            </a:r>
          </a:p>
          <a:p>
            <a:r>
              <a:rPr lang="en-US" dirty="0" smtClean="0"/>
              <a:t>How does schooling interact with other institutions?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Not Just Financial Returns Matter</a:t>
            </a:r>
            <a:endParaRPr lang="en-US" b="1" dirty="0"/>
          </a:p>
          <a:p>
            <a:r>
              <a:rPr lang="en-US" dirty="0" smtClean="0"/>
              <a:t>For example, my real wage is lower today than it was in 1997</a:t>
            </a:r>
          </a:p>
          <a:p>
            <a:r>
              <a:rPr lang="en-US" dirty="0" smtClean="0"/>
              <a:t>I am also much happier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Need More Data</a:t>
            </a:r>
            <a:endParaRPr lang="en-US" b="1" dirty="0"/>
          </a:p>
          <a:p>
            <a:r>
              <a:rPr lang="en-US" dirty="0" smtClean="0"/>
              <a:t>Not enough study tracking long-term outcomes for URM, females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3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42" y="923925"/>
            <a:ext cx="8569822" cy="5715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Why Do I Sound So </a:t>
            </a:r>
            <a:r>
              <a:rPr lang="en-US" b="1" dirty="0" smtClean="0">
                <a:solidFill>
                  <a:srgbClr val="002060"/>
                </a:solidFill>
                <a:hlinkClick r:id="rId4"/>
              </a:rPr>
              <a:t>Uncertain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Other Elite College Considerations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3262" y="923924"/>
            <a:ext cx="11578449" cy="582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Think Beyond Financial Returns</a:t>
            </a:r>
          </a:p>
          <a:p>
            <a:r>
              <a:rPr lang="en-US" sz="3200" dirty="0" smtClean="0"/>
              <a:t>Consumption value</a:t>
            </a:r>
          </a:p>
          <a:p>
            <a:r>
              <a:rPr lang="en-US" sz="3200" dirty="0" smtClean="0"/>
              <a:t>Finishing school for the “elites”</a:t>
            </a:r>
          </a:p>
          <a:p>
            <a:r>
              <a:rPr lang="en-US" sz="3200" dirty="0" smtClean="0"/>
              <a:t>Probability of graduate school admissions</a:t>
            </a:r>
          </a:p>
          <a:p>
            <a:r>
              <a:rPr lang="en-US" sz="3200" dirty="0" smtClean="0"/>
              <a:t>Emotional, personal and character development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47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College Costs = What You Sacrifice By Attending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3550" y="964117"/>
            <a:ext cx="11507113" cy="5848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Costs </a:t>
            </a:r>
          </a:p>
          <a:p>
            <a:pPr marL="0" indent="0">
              <a:buNone/>
            </a:pPr>
            <a:r>
              <a:rPr lang="en-US" sz="3600" dirty="0" smtClean="0"/>
              <a:t>Incremental resources required to go to college</a:t>
            </a:r>
          </a:p>
          <a:p>
            <a:pPr lvl="1"/>
            <a:r>
              <a:rPr lang="en-US" sz="3200" dirty="0" smtClean="0"/>
              <a:t>Tuition and fees;</a:t>
            </a:r>
          </a:p>
          <a:p>
            <a:pPr lvl="2"/>
            <a:r>
              <a:rPr lang="en-US" sz="2800" dirty="0" smtClean="0"/>
              <a:t>Less grant-in-aid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3200" dirty="0" smtClean="0"/>
              <a:t>Only some (or none) of Room &amp; Board;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200" dirty="0" smtClean="0"/>
              <a:t>Net Value of What You are Giving Up </a:t>
            </a:r>
          </a:p>
          <a:p>
            <a:pPr lvl="2"/>
            <a:r>
              <a:rPr lang="en-US" sz="3200" dirty="0" smtClean="0"/>
              <a:t>(e.g. military service, a job, traveling the world, etc.)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Costs Vary Dramatically by Sector and Student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87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Other Elite College Considerations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3262" y="923924"/>
            <a:ext cx="11578449" cy="582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Some Things They Don’t Tell You</a:t>
            </a:r>
            <a:endParaRPr lang="en-US" sz="3200" dirty="0"/>
          </a:p>
          <a:p>
            <a:r>
              <a:rPr lang="en-US" sz="3200" dirty="0" smtClean="0"/>
              <a:t>Resource/amenity variances far smaller than earnings</a:t>
            </a:r>
            <a:endParaRPr lang="en-US" sz="3200" dirty="0"/>
          </a:p>
          <a:p>
            <a:r>
              <a:rPr lang="en-US" sz="3200" dirty="0" smtClean="0"/>
              <a:t>Performance within schools vs. choosing top school</a:t>
            </a:r>
            <a:endParaRPr lang="en-US" sz="3200" dirty="0"/>
          </a:p>
          <a:p>
            <a:r>
              <a:rPr lang="en-US" sz="3200" dirty="0"/>
              <a:t>Research </a:t>
            </a:r>
            <a:r>
              <a:rPr lang="en-US" sz="3200" dirty="0" smtClean="0"/>
              <a:t>– Teaching tension, undergrad experience</a:t>
            </a:r>
            <a:endParaRPr lang="en-US" sz="3200" dirty="0"/>
          </a:p>
          <a:p>
            <a:r>
              <a:rPr lang="en-US" sz="3200" dirty="0"/>
              <a:t>Quality of </a:t>
            </a:r>
            <a:r>
              <a:rPr lang="en-US" sz="3200" dirty="0" smtClean="0"/>
              <a:t>faculty &gt; Quality of school’s ranking</a:t>
            </a:r>
          </a:p>
          <a:p>
            <a:r>
              <a:rPr lang="en-US" sz="3200" dirty="0" smtClean="0"/>
              <a:t>Cross </a:t>
            </a:r>
            <a:r>
              <a:rPr lang="en-US" sz="3200" dirty="0"/>
              <a:t>subsidies </a:t>
            </a:r>
            <a:r>
              <a:rPr lang="en-US" sz="3200" dirty="0" smtClean="0"/>
              <a:t>everywhere</a:t>
            </a:r>
          </a:p>
          <a:p>
            <a:r>
              <a:rPr lang="en-US" sz="3200" dirty="0" smtClean="0"/>
              <a:t>More, etc.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154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Caveat Emptor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3550" y="923925"/>
            <a:ext cx="11578450" cy="58674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/>
              <a:t> </a:t>
            </a:r>
            <a:r>
              <a:rPr lang="en-US" sz="3200" b="1" dirty="0" smtClean="0"/>
              <a:t>Grain of Salt </a:t>
            </a:r>
            <a:r>
              <a:rPr lang="en-US" sz="3200" b="1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Yours truly benefits when you send your children to elite colleges</a:t>
            </a:r>
            <a:br>
              <a:rPr lang="en-US" sz="3200" dirty="0" smtClean="0"/>
            </a:br>
            <a:endParaRPr lang="en-US" sz="3200" dirty="0" smtClean="0"/>
          </a:p>
          <a:p>
            <a:pPr>
              <a:buBlip>
                <a:blip r:embed="rId3"/>
              </a:buBlip>
            </a:pPr>
            <a:r>
              <a:rPr lang="en-US" sz="3200" dirty="0"/>
              <a:t> </a:t>
            </a:r>
            <a:r>
              <a:rPr lang="en-US" sz="3200" b="1" dirty="0" smtClean="0"/>
              <a:t>Heterogeneity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Major matters, peers matter (sort of)</a:t>
            </a:r>
            <a:br>
              <a:rPr lang="en-US" sz="3200" dirty="0" smtClean="0">
                <a:sym typeface="Wingdings" panose="05000000000000000000" pitchFamily="2" charset="2"/>
              </a:rPr>
            </a:br>
            <a:endParaRPr lang="en-US" sz="3200" dirty="0" smtClean="0">
              <a:sym typeface="Wingdings" panose="05000000000000000000" pitchFamily="2" charset="2"/>
            </a:endParaRPr>
          </a:p>
          <a:p>
            <a:pPr>
              <a:buBlip>
                <a:blip r:embed="rId3"/>
              </a:buBlip>
            </a:pP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b="1" dirty="0" smtClean="0">
                <a:sym typeface="Wingdings" panose="05000000000000000000" pitchFamily="2" charset="2"/>
              </a:rPr>
              <a:t>Completes vs. Attempts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ym typeface="Wingdings" panose="05000000000000000000" pitchFamily="2" charset="2"/>
                <a:hlinkClick r:id="rId4"/>
              </a:rPr>
              <a:t>Heckman et al</a:t>
            </a:r>
            <a:r>
              <a:rPr lang="en-US" sz="3200" dirty="0" smtClean="0">
                <a:sym typeface="Wingdings" panose="05000000000000000000" pitchFamily="2" charset="2"/>
              </a:rPr>
              <a:t>. The “returns” to college cannot be ascertained merely from looking at students who graduate</a:t>
            </a:r>
            <a:br>
              <a:rPr lang="en-US" sz="3200" dirty="0" smtClean="0">
                <a:sym typeface="Wingdings" panose="05000000000000000000" pitchFamily="2" charset="2"/>
              </a:rPr>
            </a:br>
            <a:endParaRPr lang="en-US" sz="3200" dirty="0" smtClean="0">
              <a:sym typeface="Wingdings" panose="05000000000000000000" pitchFamily="2" charset="2"/>
            </a:endParaRPr>
          </a:p>
          <a:p>
            <a:pPr>
              <a:buBlip>
                <a:blip r:embed="rId3"/>
              </a:buBlip>
            </a:pP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b="1" dirty="0" smtClean="0">
                <a:sym typeface="Wingdings" panose="05000000000000000000" pitchFamily="2" charset="2"/>
              </a:rPr>
              <a:t>Option Value</a:t>
            </a:r>
            <a:r>
              <a:rPr lang="en-US" sz="3200" dirty="0" smtClean="0">
                <a:sym typeface="Wingdings" panose="05000000000000000000" pitchFamily="2" charset="2"/>
              </a:rPr>
              <a:t>  College is “risky” investment</a:t>
            </a:r>
            <a:br>
              <a:rPr lang="en-US" sz="3200" dirty="0" smtClean="0">
                <a:sym typeface="Wingdings" panose="05000000000000000000" pitchFamily="2" charset="2"/>
              </a:rPr>
            </a:br>
            <a:endParaRPr lang="en-US" sz="3200" dirty="0" smtClean="0">
              <a:sym typeface="Wingdings" panose="05000000000000000000" pitchFamily="2" charset="2"/>
            </a:endParaRPr>
          </a:p>
          <a:p>
            <a:pPr>
              <a:buBlip>
                <a:blip r:embed="rId3"/>
              </a:buBlip>
            </a:pP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b="1" dirty="0" smtClean="0">
                <a:sym typeface="Wingdings" panose="05000000000000000000" pitchFamily="2" charset="2"/>
              </a:rPr>
              <a:t>Flotsam </a:t>
            </a:r>
            <a:r>
              <a:rPr lang="en-US" sz="3200" dirty="0" smtClean="0">
                <a:sym typeface="Wingdings" panose="05000000000000000000" pitchFamily="2" charset="2"/>
              </a:rPr>
              <a:t> Colleges as Elite Social Clubs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Thank You!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3550" y="923925"/>
            <a:ext cx="11394230" cy="5798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Call or text or email with questions/comments or to hear more.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Michael Rizzo</a:t>
            </a:r>
            <a:endParaRPr lang="en-US" sz="3200" b="1" dirty="0"/>
          </a:p>
          <a:p>
            <a:pPr marL="0" indent="0">
              <a:buNone/>
            </a:pPr>
            <a:r>
              <a:rPr lang="en-US" sz="3200" dirty="0" smtClean="0"/>
              <a:t>Department of Economics</a:t>
            </a:r>
          </a:p>
          <a:p>
            <a:pPr marL="0" indent="0">
              <a:buNone/>
            </a:pPr>
            <a:r>
              <a:rPr lang="en-US" sz="3200" dirty="0" smtClean="0"/>
              <a:t>University of Rochester</a:t>
            </a:r>
          </a:p>
          <a:p>
            <a:pPr marL="0" indent="0">
              <a:buNone/>
            </a:pPr>
            <a:r>
              <a:rPr lang="en-US" sz="3200" dirty="0" smtClean="0">
                <a:hlinkClick r:id="rId3"/>
              </a:rPr>
              <a:t>michael.rizzo@rochester.edu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585-478-2677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557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3C07A9B-D489-479B-ACD1-72775942C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577" y="30516"/>
            <a:ext cx="10557797" cy="67625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29651" y="2936875"/>
            <a:ext cx="3695700" cy="396875"/>
          </a:xfrm>
        </p:spPr>
        <p:txBody>
          <a:bodyPr>
            <a:normAutofit/>
          </a:bodyPr>
          <a:lstStyle/>
          <a:p>
            <a:pPr algn="ctr"/>
            <a:r>
              <a:rPr lang="en-US" sz="2000" b="1" i="1" dirty="0" smtClean="0">
                <a:solidFill>
                  <a:srgbClr val="00B050"/>
                </a:solidFill>
              </a:rPr>
              <a:t>Source: College Board, 2021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628" y="69850"/>
            <a:ext cx="1500853" cy="404495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Sticker Shock?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86577" y="1333500"/>
            <a:ext cx="442248" cy="13430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8200" y="2695575"/>
            <a:ext cx="990601" cy="21812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-40149" y="4895851"/>
            <a:ext cx="1626726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1" dirty="0" smtClean="0">
                <a:solidFill>
                  <a:srgbClr val="00B050"/>
                </a:solidFill>
              </a:rPr>
              <a:t>“Real” Dollars</a:t>
            </a:r>
          </a:p>
          <a:p>
            <a:pPr algn="ctr"/>
            <a:r>
              <a:rPr lang="en-US" sz="2000" b="1" i="1" dirty="0" smtClean="0">
                <a:solidFill>
                  <a:srgbClr val="00B050"/>
                </a:solidFill>
              </a:rPr>
              <a:t>…</a:t>
            </a:r>
          </a:p>
          <a:p>
            <a:pPr algn="ctr"/>
            <a:r>
              <a:rPr lang="en-US" sz="2000" b="1" i="1" dirty="0" smtClean="0">
                <a:solidFill>
                  <a:srgbClr val="00B050"/>
                </a:solidFill>
              </a:rPr>
              <a:t>I.E. More than twice the rate of inflation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150234"/>
            <a:ext cx="12034939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002060"/>
                </a:solidFill>
              </a:rPr>
              <a:t>Burden of College Pricing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  <a:latin typeface="+mn-lt"/>
              </a:rPr>
              <a:t>Costs as a Share of </a:t>
            </a:r>
            <a:r>
              <a:rPr lang="en-US" i="1" dirty="0" smtClean="0">
                <a:solidFill>
                  <a:srgbClr val="002060"/>
                </a:solidFill>
                <a:latin typeface="+mn-lt"/>
                <a:hlinkClick r:id="rId4"/>
              </a:rPr>
              <a:t>Median HH Income</a:t>
            </a:r>
            <a:endParaRPr lang="en-US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3550" y="1345943"/>
            <a:ext cx="10968849" cy="5695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/>
              <a:t>1990</a:t>
            </a:r>
            <a:endParaRPr lang="en-US" sz="3600" dirty="0"/>
          </a:p>
          <a:p>
            <a:pPr marL="0" indent="0">
              <a:buNone/>
              <a:tabLst>
                <a:tab pos="8461375" algn="l"/>
              </a:tabLst>
            </a:pPr>
            <a:r>
              <a:rPr lang="en-US" sz="3600" dirty="0"/>
              <a:t>Median Household Income:	$57,000</a:t>
            </a:r>
          </a:p>
          <a:p>
            <a:pPr marL="0" indent="0">
              <a:buNone/>
              <a:tabLst>
                <a:tab pos="8461375" algn="l"/>
              </a:tabLst>
            </a:pPr>
            <a:r>
              <a:rPr lang="en-US" sz="3600" dirty="0"/>
              <a:t>Private Tuition and Fees: 	$18,560</a:t>
            </a:r>
          </a:p>
          <a:p>
            <a:pPr marL="0" indent="0">
              <a:buNone/>
              <a:tabLst>
                <a:tab pos="8461375" algn="l"/>
              </a:tabLst>
            </a:pPr>
            <a:r>
              <a:rPr lang="en-US" sz="3600" dirty="0"/>
              <a:t>   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</a:rPr>
              <a:t>Cost as Share of HH Income: 	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</a:rPr>
              <a:t>     33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</a:rPr>
              <a:t>%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  <a:tabLst>
                <a:tab pos="8461375" algn="l"/>
              </a:tabLst>
            </a:pPr>
            <a:endParaRPr lang="en-US" sz="4000" b="1" dirty="0" smtClean="0"/>
          </a:p>
          <a:p>
            <a:pPr marL="0" indent="0">
              <a:buNone/>
              <a:tabLst>
                <a:tab pos="8461375" algn="l"/>
              </a:tabLst>
            </a:pPr>
            <a:r>
              <a:rPr lang="en-US" sz="4000" b="1" dirty="0" smtClean="0"/>
              <a:t>2020</a:t>
            </a:r>
            <a:endParaRPr lang="en-US" sz="3600" dirty="0"/>
          </a:p>
          <a:p>
            <a:pPr marL="0" indent="0">
              <a:buNone/>
              <a:tabLst>
                <a:tab pos="8461375" algn="l"/>
              </a:tabLst>
            </a:pPr>
            <a:r>
              <a:rPr lang="en-US" sz="3600" dirty="0"/>
              <a:t>Median Household Income:	</a:t>
            </a:r>
            <a:r>
              <a:rPr lang="en-US" sz="3600" dirty="0" smtClean="0"/>
              <a:t>$68,000</a:t>
            </a:r>
            <a:endParaRPr lang="en-US" sz="3600" dirty="0"/>
          </a:p>
          <a:p>
            <a:pPr marL="0" indent="0">
              <a:buNone/>
              <a:tabLst>
                <a:tab pos="8461375" algn="l"/>
              </a:tabLst>
            </a:pPr>
            <a:r>
              <a:rPr lang="en-US" sz="3600" dirty="0"/>
              <a:t>Private Tuition and Fees: 	</a:t>
            </a:r>
            <a:r>
              <a:rPr lang="en-US" sz="3600" dirty="0" smtClean="0"/>
              <a:t>$37,650</a:t>
            </a:r>
            <a:endParaRPr lang="en-US" sz="3600" dirty="0"/>
          </a:p>
          <a:p>
            <a:pPr marL="0" indent="0">
              <a:buNone/>
              <a:tabLst>
                <a:tab pos="8461375" algn="l"/>
              </a:tabLst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</a:rPr>
              <a:t>Cost as Share of HH Income: 	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</a:rPr>
              <a:t>     55%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  <a:tabLst>
                <a:tab pos="6681788" algn="l"/>
              </a:tabLst>
            </a:pPr>
            <a:endParaRPr lang="en-US" sz="3600" dirty="0"/>
          </a:p>
          <a:p>
            <a:pPr marL="0" indent="0">
              <a:buNone/>
              <a:tabLst>
                <a:tab pos="6681788" algn="l"/>
              </a:tabLs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59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The Burden, Reconsidered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3310" y="923924"/>
            <a:ext cx="11578449" cy="5934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hlinkClick r:id="rId3"/>
              </a:rPr>
              <a:t>Household incomes</a:t>
            </a:r>
            <a:r>
              <a:rPr lang="en-US" sz="3600" b="1" dirty="0" smtClean="0"/>
              <a:t> increase at different rates:</a:t>
            </a:r>
          </a:p>
          <a:p>
            <a:pPr lvl="1">
              <a:tabLst>
                <a:tab pos="3768725" algn="l"/>
                <a:tab pos="6059488" algn="l"/>
              </a:tabLst>
            </a:pPr>
            <a:r>
              <a:rPr lang="en-US" sz="3200" dirty="0" smtClean="0"/>
              <a:t>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percentile 	( $30k)  </a:t>
            </a:r>
            <a:r>
              <a:rPr lang="en-US" sz="3200" dirty="0" smtClean="0">
                <a:sym typeface="Wingdings" panose="05000000000000000000" pitchFamily="2" charset="2"/>
              </a:rPr>
              <a:t>	</a:t>
            </a:r>
            <a:r>
              <a:rPr lang="en-US" sz="3200" dirty="0" smtClean="0"/>
              <a:t>20% growth since 1990</a:t>
            </a:r>
          </a:p>
          <a:p>
            <a:pPr lvl="1">
              <a:tabLst>
                <a:tab pos="3768725" algn="l"/>
                <a:tab pos="6059488" algn="l"/>
              </a:tabLst>
            </a:pPr>
            <a:r>
              <a:rPr lang="en-US" sz="3200" dirty="0"/>
              <a:t>80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  <a:r>
              <a:rPr lang="en-US" sz="3200" dirty="0" smtClean="0"/>
              <a:t>percentile 	($100k)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</a:t>
            </a:r>
            <a:r>
              <a:rPr lang="en-US" sz="3200" dirty="0" smtClean="0"/>
              <a:t>	60</a:t>
            </a:r>
            <a:r>
              <a:rPr lang="en-US" sz="3200" dirty="0"/>
              <a:t>% growth since 1990</a:t>
            </a:r>
          </a:p>
          <a:p>
            <a:pPr lvl="1">
              <a:tabLst>
                <a:tab pos="3768725" algn="l"/>
                <a:tab pos="6059488" algn="l"/>
              </a:tabLst>
            </a:pPr>
            <a:r>
              <a:rPr lang="en-US" sz="3200" dirty="0" smtClean="0"/>
              <a:t>99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percentile 	</a:t>
            </a:r>
            <a:r>
              <a:rPr lang="en-US" sz="3200" dirty="0" smtClean="0">
                <a:sym typeface="Wingdings" panose="05000000000000000000" pitchFamily="2" charset="2"/>
              </a:rPr>
              <a:t>($</a:t>
            </a:r>
            <a:r>
              <a:rPr lang="en-US" sz="3200" dirty="0">
                <a:sym typeface="Wingdings" panose="05000000000000000000" pitchFamily="2" charset="2"/>
              </a:rPr>
              <a:t>540k</a:t>
            </a:r>
            <a:r>
              <a:rPr lang="en-US" sz="3200" dirty="0" smtClean="0">
                <a:sym typeface="Wingdings" panose="05000000000000000000" pitchFamily="2" charset="2"/>
              </a:rPr>
              <a:t>) 	110% growth since 1990</a:t>
            </a:r>
          </a:p>
          <a:p>
            <a:pPr lvl="1">
              <a:tabLst>
                <a:tab pos="3768725" algn="l"/>
                <a:tab pos="6059488" algn="l"/>
              </a:tabLst>
            </a:pPr>
            <a:r>
              <a:rPr lang="en-US" sz="3200" dirty="0" smtClean="0">
                <a:sym typeface="Wingdings" panose="05000000000000000000" pitchFamily="2" charset="2"/>
              </a:rPr>
              <a:t>99.5</a:t>
            </a:r>
            <a:r>
              <a:rPr lang="en-US" sz="3200" baseline="30000" dirty="0" smtClean="0">
                <a:sym typeface="Wingdings" panose="05000000000000000000" pitchFamily="2" charset="2"/>
              </a:rPr>
              <a:t>th</a:t>
            </a:r>
            <a:r>
              <a:rPr lang="en-US" sz="3200" dirty="0" smtClean="0">
                <a:sym typeface="Wingdings" panose="05000000000000000000" pitchFamily="2" charset="2"/>
              </a:rPr>
              <a:t> percentile 	(~$1.0M)  	170% growth since 1990</a:t>
            </a:r>
          </a:p>
          <a:p>
            <a:pPr lvl="1">
              <a:tabLst>
                <a:tab pos="3768725" algn="l"/>
                <a:tab pos="6059488" algn="l"/>
              </a:tabLst>
            </a:pPr>
            <a:r>
              <a:rPr lang="en-US" sz="3200" dirty="0" smtClean="0">
                <a:sym typeface="Wingdings" panose="05000000000000000000" pitchFamily="2" charset="2"/>
              </a:rPr>
              <a:t>99.9</a:t>
            </a:r>
            <a:r>
              <a:rPr lang="en-US" sz="3200" baseline="30000" dirty="0" smtClean="0">
                <a:sym typeface="Wingdings" panose="05000000000000000000" pitchFamily="2" charset="2"/>
              </a:rPr>
              <a:t>th</a:t>
            </a:r>
            <a:r>
              <a:rPr lang="en-US" sz="3200" dirty="0" smtClean="0">
                <a:sym typeface="Wingdings" panose="05000000000000000000" pitchFamily="2" charset="2"/>
              </a:rPr>
              <a:t> percentile 	(~$1.6M)  	333% growth since 1990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600" b="1" dirty="0" smtClean="0"/>
              <a:t>Average Sticker Price at Privates Masks Diversity</a:t>
            </a:r>
          </a:p>
          <a:p>
            <a:pPr lvl="1"/>
            <a:r>
              <a:rPr lang="en-US" sz="3200" dirty="0" smtClean="0"/>
              <a:t>In-state Publics: $8,000 (e.g. Cortland, Plattsburgh)</a:t>
            </a:r>
          </a:p>
          <a:p>
            <a:pPr lvl="1"/>
            <a:r>
              <a:rPr lang="en-US" sz="3200" dirty="0" smtClean="0"/>
              <a:t>In-state Flagship: $10,524 (e.g. Buffalo)</a:t>
            </a:r>
          </a:p>
          <a:p>
            <a:pPr lvl="1"/>
            <a:r>
              <a:rPr lang="en-US" sz="3200" dirty="0" smtClean="0"/>
              <a:t>Out-of-State Elite Public: &gt; </a:t>
            </a:r>
            <a:r>
              <a:rPr lang="en-US" sz="3200" dirty="0" smtClean="0">
                <a:solidFill>
                  <a:srgbClr val="FF0000"/>
                </a:solidFill>
              </a:rPr>
              <a:t>$50,000</a:t>
            </a:r>
            <a:r>
              <a:rPr lang="en-US" sz="3200" dirty="0" smtClean="0"/>
              <a:t> (e.g. UVA, Michigan)</a:t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600" b="1" dirty="0" smtClean="0"/>
              <a:t>At </a:t>
            </a:r>
            <a:r>
              <a:rPr lang="en-US" sz="3600" b="1" dirty="0"/>
              <a:t>“elites”, the “all-in” cost is closer to $</a:t>
            </a:r>
            <a:r>
              <a:rPr lang="en-US" sz="3600" b="1" dirty="0" smtClean="0"/>
              <a:t>80,000</a:t>
            </a:r>
          </a:p>
          <a:p>
            <a:pPr lvl="1"/>
            <a:r>
              <a:rPr lang="en-US" sz="3200" dirty="0" smtClean="0"/>
              <a:t>U of R Next Year: </a:t>
            </a:r>
            <a:r>
              <a:rPr lang="en-US" sz="3200" dirty="0" smtClean="0">
                <a:solidFill>
                  <a:srgbClr val="FF0000"/>
                </a:solidFill>
              </a:rPr>
              <a:t>$79,654</a:t>
            </a:r>
            <a:r>
              <a:rPr lang="en-US" sz="3200" dirty="0" smtClean="0"/>
              <a:t>; 100% increase over the </a:t>
            </a:r>
            <a:r>
              <a:rPr lang="en-US" sz="3200" dirty="0" err="1" smtClean="0"/>
              <a:t>apx</a:t>
            </a:r>
            <a:r>
              <a:rPr lang="en-US" sz="3200" dirty="0" smtClean="0"/>
              <a:t> $39,000 they charged in 1990. </a:t>
            </a:r>
          </a:p>
        </p:txBody>
      </p:sp>
    </p:spTree>
    <p:extLst>
      <p:ext uri="{BB962C8B-B14F-4D97-AF65-F5344CB8AC3E}">
        <p14:creationId xmlns:p14="http://schemas.microsoft.com/office/powerpoint/2010/main" val="32304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In Other Words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3310" y="923924"/>
            <a:ext cx="11578449" cy="593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Incomes at High End Have Kept Pace (or Better) With the Rise in College Costs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For Households Below 90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Percentile, College Costs Have Risen Faster Than Income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The “Top 1%” Contains 1.4 million tax-filers with over 2 million children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There are Less Than 200,000 Freshmen Seats at the Top 50 Elite Colleges</a:t>
            </a:r>
          </a:p>
        </p:txBody>
      </p:sp>
    </p:spTree>
    <p:extLst>
      <p:ext uri="{BB962C8B-B14F-4D97-AF65-F5344CB8AC3E}">
        <p14:creationId xmlns:p14="http://schemas.microsoft.com/office/powerpoint/2010/main" val="22723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24" y="69850"/>
            <a:ext cx="12034939" cy="8540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Why Does College </a:t>
            </a:r>
            <a:r>
              <a:rPr lang="en-US" b="1" dirty="0" smtClean="0">
                <a:solidFill>
                  <a:srgbClr val="002060"/>
                </a:solidFill>
                <a:hlinkClick r:id="rId3"/>
              </a:rPr>
              <a:t>Cost So Much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723" y="2652241"/>
            <a:ext cx="12034939" cy="7340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/>
              <a:t>A Different Talk …</a:t>
            </a:r>
          </a:p>
          <a:p>
            <a:pPr marL="0" indent="0">
              <a:buNone/>
            </a:pPr>
            <a:r>
              <a:rPr lang="en-US" sz="4800" b="1" dirty="0"/>
              <a:t> </a:t>
            </a:r>
            <a:r>
              <a:rPr lang="en-US" sz="4800" b="1" dirty="0" smtClean="0"/>
              <a:t>                                 … for a Different Day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96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IVVIC">
      <a:majorFont>
        <a:latin typeface="Livvic Light"/>
        <a:ea typeface=""/>
        <a:cs typeface=""/>
      </a:majorFont>
      <a:minorFont>
        <a:latin typeface="Liv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2550</Words>
  <Application>Microsoft Office PowerPoint</Application>
  <PresentationFormat>Widescreen</PresentationFormat>
  <Paragraphs>348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Livvic</vt:lpstr>
      <vt:lpstr>Livvic Light</vt:lpstr>
      <vt:lpstr>Wingdings</vt:lpstr>
      <vt:lpstr>Office Theme</vt:lpstr>
      <vt:lpstr>PowerPoint Presentation</vt:lpstr>
      <vt:lpstr>(front door …                                        not side door)</vt:lpstr>
      <vt:lpstr>TL;DR Version</vt:lpstr>
      <vt:lpstr>College Costs = What You Sacrifice By Attending</vt:lpstr>
      <vt:lpstr>Source: College Board, 2021</vt:lpstr>
      <vt:lpstr>Burden of College Pricing Costs as a Share of Median HH Income</vt:lpstr>
      <vt:lpstr>The Burden, Reconsidered</vt:lpstr>
      <vt:lpstr>In Other Words</vt:lpstr>
      <vt:lpstr>Why Does College Cost So Much?</vt:lpstr>
      <vt:lpstr>Is The Investment Worth It?  Stocks.</vt:lpstr>
      <vt:lpstr>Is The Investment Worth It?  Schools.</vt:lpstr>
      <vt:lpstr>Peel Back the Sticker</vt:lpstr>
      <vt:lpstr>Earnings Advantages of “Average” College</vt:lpstr>
      <vt:lpstr>Other Advantages of “Average” College</vt:lpstr>
      <vt:lpstr>Average Shmaverage</vt:lpstr>
      <vt:lpstr>Average Shmaverage</vt:lpstr>
      <vt:lpstr>Occupational Gaps &gt; College Premium</vt:lpstr>
      <vt:lpstr>College Premium Varies by Student</vt:lpstr>
      <vt:lpstr>OK, OK! What About the “Elite” Colleges?</vt:lpstr>
      <vt:lpstr>What Determines School Quality?  $$$</vt:lpstr>
      <vt:lpstr>What Determines School Quality?  $$$</vt:lpstr>
      <vt:lpstr>Why Are the Stakes So High?</vt:lpstr>
      <vt:lpstr>Why the Stakes Seem So High: Stratification</vt:lpstr>
      <vt:lpstr>Gap Between “The Best” and “Rest” is Yawning</vt:lpstr>
      <vt:lpstr>We See Quality Clustering (in Partners Too)</vt:lpstr>
      <vt:lpstr>What Determines School Quality? $$$</vt:lpstr>
      <vt:lpstr>Upshot</vt:lpstr>
      <vt:lpstr>OK, OK, So Does It Pay to Attend an Elite School?</vt:lpstr>
      <vt:lpstr>Most Economic Evidence  YES</vt:lpstr>
      <vt:lpstr>Most Economic Evidence  YES</vt:lpstr>
      <vt:lpstr>Most Economic Evidence  YES</vt:lpstr>
      <vt:lpstr>Most Economic Evidence  YES</vt:lpstr>
      <vt:lpstr>Effect Sizes Are Large – My Best Guess at Summary</vt:lpstr>
      <vt:lpstr>Effect Sizes Are Large – My Best Guess at Summary</vt:lpstr>
      <vt:lpstr>Effect Sizes Are Large – My Best Guess at Summary</vt:lpstr>
      <vt:lpstr>Why Do I Sound So Uncertain?</vt:lpstr>
      <vt:lpstr>Why Do I Sound So Uncertain?</vt:lpstr>
      <vt:lpstr>Why Do I Sound So Uncertain?</vt:lpstr>
      <vt:lpstr>Other Elite College Considerations</vt:lpstr>
      <vt:lpstr>Other Elite College Considerations</vt:lpstr>
      <vt:lpstr>Caveat Emptor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2021-03-25T01:00:10Z</dcterms:created>
  <dcterms:modified xsi:type="dcterms:W3CDTF">2021-03-25T01:00:16Z</dcterms:modified>
</cp:coreProperties>
</file>